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16" r:id="rId3"/>
    <p:sldId id="341" r:id="rId4"/>
    <p:sldId id="342" r:id="rId5"/>
    <p:sldId id="343" r:id="rId6"/>
    <p:sldId id="345" r:id="rId7"/>
    <p:sldId id="267" r:id="rId8"/>
    <p:sldId id="260" r:id="rId9"/>
    <p:sldId id="265" r:id="rId10"/>
    <p:sldId id="261" r:id="rId11"/>
    <p:sldId id="263" r:id="rId12"/>
    <p:sldId id="269" r:id="rId13"/>
    <p:sldId id="266" r:id="rId14"/>
    <p:sldId id="268" r:id="rId15"/>
    <p:sldId id="270" r:id="rId16"/>
    <p:sldId id="271" r:id="rId17"/>
    <p:sldId id="272" r:id="rId18"/>
    <p:sldId id="273" r:id="rId19"/>
    <p:sldId id="274" r:id="rId20"/>
    <p:sldId id="275" r:id="rId21"/>
    <p:sldId id="276" r:id="rId22"/>
    <p:sldId id="277" r:id="rId23"/>
    <p:sldId id="278" r:id="rId24"/>
    <p:sldId id="282" r:id="rId25"/>
    <p:sldId id="280" r:id="rId26"/>
    <p:sldId id="279" r:id="rId27"/>
    <p:sldId id="346" r:id="rId28"/>
    <p:sldId id="347" r:id="rId29"/>
    <p:sldId id="302" r:id="rId30"/>
    <p:sldId id="304" r:id="rId31"/>
    <p:sldId id="306" r:id="rId32"/>
    <p:sldId id="308" r:id="rId33"/>
    <p:sldId id="307" r:id="rId34"/>
    <p:sldId id="309" r:id="rId35"/>
    <p:sldId id="310" r:id="rId36"/>
    <p:sldId id="311" r:id="rId37"/>
    <p:sldId id="312" r:id="rId38"/>
    <p:sldId id="313" r:id="rId39"/>
    <p:sldId id="315" r:id="rId40"/>
    <p:sldId id="314" r:id="rId41"/>
    <p:sldId id="321" r:id="rId42"/>
    <p:sldId id="318" r:id="rId43"/>
    <p:sldId id="322" r:id="rId44"/>
    <p:sldId id="323" r:id="rId45"/>
    <p:sldId id="325" r:id="rId46"/>
    <p:sldId id="324" r:id="rId47"/>
    <p:sldId id="326" r:id="rId48"/>
    <p:sldId id="327" r:id="rId49"/>
    <p:sldId id="328" r:id="rId50"/>
    <p:sldId id="329" r:id="rId51"/>
    <p:sldId id="333" r:id="rId52"/>
    <p:sldId id="331" r:id="rId53"/>
    <p:sldId id="332" r:id="rId54"/>
    <p:sldId id="336" r:id="rId55"/>
    <p:sldId id="337" r:id="rId56"/>
    <p:sldId id="334"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93B181"/>
    <a:srgbClr val="DEBE1C"/>
    <a:srgbClr val="B69D17"/>
    <a:srgbClr val="8B7322"/>
    <a:srgbClr val="487299"/>
    <a:srgbClr val="E6E6E6"/>
    <a:srgbClr val="579BCE"/>
    <a:srgbClr val="0A5081"/>
    <a:srgbClr val="C1A7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8" autoAdjust="0"/>
    <p:restoredTop sz="88695" autoAdjust="0"/>
  </p:normalViewPr>
  <p:slideViewPr>
    <p:cSldViewPr snapToGrid="0">
      <p:cViewPr varScale="1">
        <p:scale>
          <a:sx n="85" d="100"/>
          <a:sy n="85" d="100"/>
        </p:scale>
        <p:origin x="1468"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a:t>笔试</a:t>
          </a:r>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a:t>期中占比</a:t>
          </a:r>
          <a:r>
            <a:rPr lang="en-US" altLang="zh-CN" sz="1600" dirty="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a:t>期末占比</a:t>
          </a:r>
          <a:r>
            <a:rPr lang="en-US" altLang="zh-CN" sz="1600" dirty="0"/>
            <a:t>30%</a:t>
          </a:r>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a:t>作业</a:t>
          </a:r>
          <a:endParaRPr lang="en-US" altLang="zh-CN" sz="2400" dirty="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a:t>占比</a:t>
          </a:r>
          <a:r>
            <a:rPr lang="en-US" altLang="zh-CN" sz="1600"/>
            <a:t>25%</a:t>
          </a:r>
          <a:endParaRPr lang="en-US" altLang="zh-CN" sz="1600" dirty="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a:t>大概</a:t>
          </a:r>
          <a:r>
            <a:rPr lang="en-US" altLang="zh-CN" sz="1600"/>
            <a:t>14</a:t>
          </a:r>
          <a:r>
            <a:rPr lang="zh-CN" altLang="en-US" sz="1600"/>
            <a:t>次作业，平均每次</a:t>
          </a:r>
          <a:r>
            <a:rPr lang="en-US" altLang="zh-CN" sz="1600"/>
            <a:t>4-5</a:t>
          </a:r>
          <a:r>
            <a:rPr lang="zh-CN" altLang="en-US" sz="1600"/>
            <a:t>道题，每</a:t>
          </a:r>
          <a:r>
            <a:rPr lang="en-US" altLang="zh-CN" sz="1600"/>
            <a:t>2</a:t>
          </a:r>
          <a:r>
            <a:rPr lang="zh-CN" altLang="en-US" sz="1600"/>
            <a:t>次提交一次作业</a:t>
          </a:r>
          <a:endParaRPr lang="en-US" altLang="zh-CN" sz="1600" dirty="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a:t>上机</a:t>
          </a:r>
          <a:endParaRPr lang="en-US" altLang="zh-CN" sz="2400" dirty="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a:t>占比</a:t>
          </a:r>
          <a:r>
            <a:rPr lang="en-US" altLang="zh-CN" sz="1600" dirty="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a:t>单独完成</a:t>
          </a:r>
          <a:r>
            <a:rPr lang="en-US" altLang="zh-CN" sz="1600"/>
            <a:t>6</a:t>
          </a:r>
          <a:r>
            <a:rPr lang="zh-CN" altLang="en-US" sz="1600"/>
            <a:t>次上机小实验</a:t>
          </a:r>
          <a:endParaRPr lang="en-US" altLang="zh-CN" sz="1600" dirty="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a:t>点名</a:t>
          </a:r>
          <a:endParaRPr lang="en-US" altLang="zh-CN" sz="2400" dirty="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a:t>占比</a:t>
          </a:r>
          <a:r>
            <a:rPr lang="en-US" altLang="zh-CN" sz="1600" dirty="0"/>
            <a:t>5%</a:t>
          </a:r>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a:t>10</a:t>
          </a:r>
          <a:r>
            <a:rPr lang="zh-CN" altLang="en-US" sz="1600" dirty="0"/>
            <a:t>次点名，每次</a:t>
          </a:r>
          <a:r>
            <a:rPr lang="en-US" altLang="zh-CN" sz="1600" dirty="0"/>
            <a:t>10</a:t>
          </a:r>
          <a:r>
            <a:rPr lang="zh-CN" altLang="en-US" sz="1600" dirty="0"/>
            <a:t>人</a:t>
          </a:r>
          <a:endParaRPr lang="en-US" altLang="zh-CN" sz="1600" dirty="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a:t>建议</a:t>
          </a:r>
          <a:endParaRPr lang="en-US" altLang="zh-CN" sz="2400" dirty="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a:t>占比</a:t>
          </a:r>
          <a:r>
            <a:rPr lang="en-US" altLang="zh-CN" sz="1600" dirty="0"/>
            <a:t>5%</a:t>
          </a:r>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a:t>课程结束后提出有信息量的建议</a:t>
          </a:r>
          <a:endParaRPr lang="en-US" altLang="zh-CN" sz="1600" dirty="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8D38200C-307B-48B0-836E-159E60D153CA}" srcId="{36973325-81C6-4904-ADEC-DB63E9EB4E68}" destId="{27E7D683-DEC4-4F84-A355-5FD4E43B8F10}" srcOrd="1" destOrd="0" parTransId="{5FCC1DD3-A857-4956-AC0B-962028206473}" sibTransId="{507427C0-58EF-49B8-88AA-5D10F81B99A3}"/>
    <dgm:cxn modelId="{51F28013-D13C-45F9-910C-E0FABA405F0D}" type="presOf" srcId="{E2181CCA-B19C-437F-B73D-A4BE5342D75C}" destId="{A2C34524-B4DB-4099-A645-5D4B45EA5451}" srcOrd="0" destOrd="0" presId="urn:microsoft.com/office/officeart/2008/layout/LinedList"/>
    <dgm:cxn modelId="{F9D32B15-6384-4398-B16A-473B9D73C289}" type="presOf" srcId="{F02CCDBB-493D-4390-81E8-CA80457C9685}" destId="{D0B1C342-0BE6-4E78-977C-27439C63ECF2}" srcOrd="0" destOrd="0" presId="urn:microsoft.com/office/officeart/2008/layout/LinedList"/>
    <dgm:cxn modelId="{F43D0F19-81D1-435E-AAE6-6F4C7D155B41}" type="presOf" srcId="{5547561F-19BC-45A6-9F68-4C3EC23EC0F2}" destId="{1B1E7CF9-EAE6-47DD-AD06-FC7AA5EA8F66}"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D08FBD1D-25B9-4F58-B0D4-2B75567482F2}" type="presOf" srcId="{36973325-81C6-4904-ADEC-DB63E9EB4E68}" destId="{C79C07E5-75D3-434E-8FF8-F642301F3C07}" srcOrd="0" destOrd="0" presId="urn:microsoft.com/office/officeart/2008/layout/LinedList"/>
    <dgm:cxn modelId="{7C430720-B7A9-4FAC-8E60-39F9D4311201}" type="presOf" srcId="{5D39354B-C131-4D1C-A6FF-E8E5F946F86B}" destId="{B65FBBEF-6B65-453B-B923-D0698CDF1F3A}"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115BB65F-F854-4827-BBD1-FBC0C316ED00}" srcId="{5547561F-19BC-45A6-9F68-4C3EC23EC0F2}" destId="{E7D25C2C-8F89-499A-80FA-5557E5D3888B}" srcOrd="0" destOrd="0" parTransId="{1987C761-3F4D-4BD2-90C7-7BE62BE6C47B}" sibTransId="{60F6C338-601A-45E5-BE44-4043BE6961F7}"/>
    <dgm:cxn modelId="{F2F44F60-2795-42E7-ADC0-34878C0C031A}" type="presOf" srcId="{FBFB0E77-F343-4269-8C9D-97F32FC8B9B9}" destId="{29755048-933B-4838-84A8-59284ADFDF64}" srcOrd="0" destOrd="0" presId="urn:microsoft.com/office/officeart/2008/layout/LinedList"/>
    <dgm:cxn modelId="{F61BF860-AB4A-435B-A17C-C10CD6C24976}" type="presOf" srcId="{27E7D683-DEC4-4F84-A355-5FD4E43B8F10}" destId="{8F34660E-AB49-49FF-A1DE-84CAC6B27717}" srcOrd="0" destOrd="0" presId="urn:microsoft.com/office/officeart/2008/layout/LinedList"/>
    <dgm:cxn modelId="{35EB6C42-336A-4804-8140-E7C273FE2258}" srcId="{5547561F-19BC-45A6-9F68-4C3EC23EC0F2}" destId="{F02CCDBB-493D-4390-81E8-CA80457C9685}" srcOrd="1" destOrd="0" parTransId="{091D365E-7BE6-433C-9249-2C956E3F2950}" sibTransId="{A0C6DD10-4017-4ED0-A088-4D8199D0D87A}"/>
    <dgm:cxn modelId="{24855C49-3F1F-47CB-9C52-B76A6D7C5625}" type="presOf" srcId="{E7D25C2C-8F89-499A-80FA-5557E5D3888B}" destId="{F1507D91-1F92-4209-BAF0-AC2313B4865B}"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441DDB77-6919-406D-BEC3-34B3579B03CC}" srcId="{89237384-2729-4757-A9E1-CD6EF0385592}" destId="{88C4AE80-C8FC-41A4-AB06-D0A5C8E42490}" srcOrd="0" destOrd="0" parTransId="{83C4EC8B-5112-4078-A236-27BA0CCCD42C}" sibTransId="{CF283B4A-C8A6-4FD5-A2BC-158D6CF4F6F2}"/>
    <dgm:cxn modelId="{5B27137A-030F-4A64-B2AF-0DF429D6A711}" srcId="{27E7D683-DEC4-4F84-A355-5FD4E43B8F10}" destId="{5D39354B-C131-4D1C-A6FF-E8E5F946F86B}" srcOrd="0" destOrd="0" parTransId="{814FB568-09D5-4118-9FC0-1B9E543347DA}" sibTransId="{77FE5266-9E89-4F04-AE0D-5671CC92602E}"/>
    <dgm:cxn modelId="{EA7ACC88-FF10-41AC-B53A-AE7FB13E4CF3}" type="presOf" srcId="{1C72AA08-680B-4DD2-B10B-AA87FACC978F}" destId="{7D956DCE-7B75-452F-A422-DBD82B5B4BF4}"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A59C589C-4862-4F3F-9CAB-289739D80505}" srcId="{E124A58E-CD6F-4D95-B967-E9418072F97B}" destId="{09A81191-7042-4ED6-AC04-05A5CD587E7A}" srcOrd="0" destOrd="0" parTransId="{9A24CC7A-7AAD-4BFF-A5FA-507FEEA9A09D}" sibTransId="{83278D98-37DD-453B-B724-CA3A6E9887A4}"/>
    <dgm:cxn modelId="{E1814FA2-F7C9-4B2A-8BC9-2C48C156B2A0}" type="presOf" srcId="{E124A58E-CD6F-4D95-B967-E9418072F97B}" destId="{733812AB-3A40-47F8-98CC-1AEF4C3C51A0}"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6B4A29B0-A085-4DE4-984E-9A5A88F5D1E2}" type="presOf" srcId="{09A81191-7042-4ED6-AC04-05A5CD587E7A}" destId="{F4B1ACBB-9670-4841-A43F-3B3C2096513D}"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26C10CC3-3D74-40A1-9F10-E1F56D9FBAA6}" srcId="{36973325-81C6-4904-ADEC-DB63E9EB4E68}" destId="{E2181CCA-B19C-437F-B73D-A4BE5342D75C}" srcOrd="3" destOrd="0" parTransId="{30087E7D-C755-444B-8810-FE2B56D3A708}" sibTransId="{D0FCB88D-BC19-46FA-BB21-4E47B640759E}"/>
    <dgm:cxn modelId="{18FC9AC7-AC36-458B-85E1-E7715569DF4F}" srcId="{36973325-81C6-4904-ADEC-DB63E9EB4E68}" destId="{89237384-2729-4757-A9E1-CD6EF0385592}" srcOrd="2" destOrd="0" parTransId="{7FB13823-A047-4C5A-9368-981CCD01878A}" sibTransId="{0E7DBB04-E58D-4627-B6EE-0D3283F3C8BF}"/>
    <dgm:cxn modelId="{A6D450D1-3693-410B-81E9-7020DC2D583F}" type="presOf" srcId="{9A39F334-086A-4150-BA63-8CE1F0176024}" destId="{4AB563F7-3DDF-49D0-86E9-A30655BDF963}"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E266FFFB-6DBB-4FFA-9A9A-E934151A8ED2}" type="presOf" srcId="{F9F40DBB-04ED-4801-98B4-02E02C2E6F85}" destId="{F373A21E-25F1-4B75-A706-7DC41D73610F}"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6A97E3-D321-41A3-BB62-9618A36AF36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0A798272-9A38-441B-B9A3-CCC2DE72B392}">
      <dgm:prSet phldrT="[文本]"/>
      <dgm:spPr/>
      <dgm:t>
        <a:bodyPr/>
        <a:lstStyle/>
        <a:p>
          <a:r>
            <a:rPr lang="zh-CN" altLang="en-US" dirty="0"/>
            <a:t>感知智能</a:t>
          </a:r>
        </a:p>
      </dgm:t>
    </dgm:pt>
    <dgm:pt modelId="{B753A6F3-FC32-4473-AE7F-BB5C60270839}" type="parTrans" cxnId="{38FC132D-200C-4E57-8C3A-5A2DBFE661D5}">
      <dgm:prSet/>
      <dgm:spPr/>
      <dgm:t>
        <a:bodyPr/>
        <a:lstStyle/>
        <a:p>
          <a:endParaRPr lang="zh-CN" altLang="en-US"/>
        </a:p>
      </dgm:t>
    </dgm:pt>
    <dgm:pt modelId="{B3F8553D-F336-4605-B81D-61B586E3CE39}" type="sibTrans" cxnId="{38FC132D-200C-4E57-8C3A-5A2DBFE661D5}">
      <dgm:prSet/>
      <dgm:spPr/>
      <dgm:t>
        <a:bodyPr/>
        <a:lstStyle/>
        <a:p>
          <a:endParaRPr lang="zh-CN" altLang="en-US"/>
        </a:p>
      </dgm:t>
    </dgm:pt>
    <dgm:pt modelId="{F1878A26-B207-4F4A-83A3-BB285BB40E6E}">
      <dgm:prSet/>
      <dgm:spPr/>
      <dgm:t>
        <a:bodyPr/>
        <a:lstStyle/>
        <a:p>
          <a:r>
            <a:rPr lang="zh-CN" altLang="en-US" dirty="0"/>
            <a:t>认知智能</a:t>
          </a:r>
          <a:endParaRPr lang="en-US" altLang="zh-CN" dirty="0"/>
        </a:p>
      </dgm:t>
    </dgm:pt>
    <dgm:pt modelId="{64EB1B6F-7688-4208-B1C4-2592727E74F0}" type="parTrans" cxnId="{C1B5010F-58FC-4EDC-A401-E8125AF372BC}">
      <dgm:prSet/>
      <dgm:spPr/>
      <dgm:t>
        <a:bodyPr/>
        <a:lstStyle/>
        <a:p>
          <a:endParaRPr lang="zh-CN" altLang="en-US"/>
        </a:p>
      </dgm:t>
    </dgm:pt>
    <dgm:pt modelId="{F523B0FC-CA85-4C08-BE6B-F1FB208CD393}" type="sibTrans" cxnId="{C1B5010F-58FC-4EDC-A401-E8125AF372BC}">
      <dgm:prSet/>
      <dgm:spPr/>
      <dgm:t>
        <a:bodyPr/>
        <a:lstStyle/>
        <a:p>
          <a:endParaRPr lang="zh-CN" altLang="en-US"/>
        </a:p>
      </dgm:t>
    </dgm:pt>
    <dgm:pt modelId="{823822AD-E38F-448A-8AE6-73DBB3FDCDC7}">
      <dgm:prSet/>
      <dgm:spPr/>
      <dgm:t>
        <a:bodyPr/>
        <a:lstStyle/>
        <a:p>
          <a:r>
            <a:rPr lang="zh-CN" altLang="en-US" dirty="0"/>
            <a:t>决策智能</a:t>
          </a:r>
          <a:endParaRPr lang="en-US" altLang="zh-CN" dirty="0"/>
        </a:p>
      </dgm:t>
    </dgm:pt>
    <dgm:pt modelId="{2B9387BC-3A8F-40C5-A285-52CF8EBB3449}" type="parTrans" cxnId="{32CE5C6F-A7D9-45C7-BFF5-5BEFB0B4F16D}">
      <dgm:prSet/>
      <dgm:spPr/>
      <dgm:t>
        <a:bodyPr/>
        <a:lstStyle/>
        <a:p>
          <a:endParaRPr lang="zh-CN" altLang="en-US"/>
        </a:p>
      </dgm:t>
    </dgm:pt>
    <dgm:pt modelId="{4F6E28AB-2B99-49A4-AE98-1C01740FBC71}" type="sibTrans" cxnId="{32CE5C6F-A7D9-45C7-BFF5-5BEFB0B4F16D}">
      <dgm:prSet/>
      <dgm:spPr/>
      <dgm:t>
        <a:bodyPr/>
        <a:lstStyle/>
        <a:p>
          <a:endParaRPr lang="zh-CN" altLang="en-US"/>
        </a:p>
      </dgm:t>
    </dgm:pt>
    <dgm:pt modelId="{52CD77F5-66CD-449F-A22C-352C2727C8F5}">
      <dgm:prSet phldrT="[文本]"/>
      <dgm:spPr/>
      <dgm:t>
        <a:bodyPr/>
        <a:lstStyle/>
        <a:p>
          <a:r>
            <a:rPr lang="zh-CN" altLang="en-US" dirty="0"/>
            <a:t>基于视觉、听觉及各种传感器的信息处理</a:t>
          </a:r>
        </a:p>
      </dgm:t>
    </dgm:pt>
    <dgm:pt modelId="{D8487289-FA58-4F57-B2F6-CE564BF741C7}" type="parTrans" cxnId="{DFBBB830-6B79-4D52-A51D-076B63084341}">
      <dgm:prSet/>
      <dgm:spPr/>
      <dgm:t>
        <a:bodyPr/>
        <a:lstStyle/>
        <a:p>
          <a:endParaRPr lang="zh-CN" altLang="en-US"/>
        </a:p>
      </dgm:t>
    </dgm:pt>
    <dgm:pt modelId="{C6234808-75DE-415F-98F7-28901F62ACD4}" type="sibTrans" cxnId="{DFBBB830-6B79-4D52-A51D-076B63084341}">
      <dgm:prSet/>
      <dgm:spPr/>
      <dgm:t>
        <a:bodyPr/>
        <a:lstStyle/>
        <a:p>
          <a:endParaRPr lang="zh-CN" altLang="en-US"/>
        </a:p>
      </dgm:t>
    </dgm:pt>
    <dgm:pt modelId="{2B72F272-9135-45D5-89EE-4245B6032A24}">
      <dgm:prSet/>
      <dgm:spPr/>
      <dgm:t>
        <a:bodyPr/>
        <a:lstStyle/>
        <a:p>
          <a:r>
            <a:rPr lang="zh-CN" altLang="en-US" dirty="0"/>
            <a:t>更高层的语义处理、推理、规划、记忆、学习</a:t>
          </a:r>
          <a:endParaRPr lang="en-US" altLang="zh-CN" dirty="0"/>
        </a:p>
      </dgm:t>
    </dgm:pt>
    <dgm:pt modelId="{2A571595-2284-4785-A608-BF82C2B19F16}" type="parTrans" cxnId="{37242CBD-73E9-4671-867E-5FB6C9A65A7A}">
      <dgm:prSet/>
      <dgm:spPr/>
      <dgm:t>
        <a:bodyPr/>
        <a:lstStyle/>
        <a:p>
          <a:endParaRPr lang="zh-CN" altLang="en-US"/>
        </a:p>
      </dgm:t>
    </dgm:pt>
    <dgm:pt modelId="{FE6BB173-E08D-4740-805C-F6B028E7C683}" type="sibTrans" cxnId="{37242CBD-73E9-4671-867E-5FB6C9A65A7A}">
      <dgm:prSet/>
      <dgm:spPr/>
      <dgm:t>
        <a:bodyPr/>
        <a:lstStyle/>
        <a:p>
          <a:endParaRPr lang="zh-CN" altLang="en-US"/>
        </a:p>
      </dgm:t>
    </dgm:pt>
    <dgm:pt modelId="{FF7DDCBD-937F-488B-B461-90D385160464}">
      <dgm:prSet/>
      <dgm:spPr/>
      <dgm:t>
        <a:bodyPr/>
        <a:lstStyle/>
        <a:p>
          <a:r>
            <a:rPr lang="zh-CN" altLang="zh-CN" dirty="0"/>
            <a:t>复杂问题下，提升人机信任度，增强人类与智能系统交互协作智能</a:t>
          </a:r>
          <a:endParaRPr lang="en-US" altLang="zh-CN" dirty="0"/>
        </a:p>
      </dgm:t>
    </dgm:pt>
    <dgm:pt modelId="{2CAEE78F-D5ED-4E8C-8DCB-9351BD35D30E}" type="parTrans" cxnId="{4842D190-CD96-4B7C-A40A-8F2465672A41}">
      <dgm:prSet/>
      <dgm:spPr/>
      <dgm:t>
        <a:bodyPr/>
        <a:lstStyle/>
        <a:p>
          <a:endParaRPr lang="zh-CN" altLang="en-US"/>
        </a:p>
      </dgm:t>
    </dgm:pt>
    <dgm:pt modelId="{8610089D-7FF5-422D-AB03-A5D542D7D5B5}" type="sibTrans" cxnId="{4842D190-CD96-4B7C-A40A-8F2465672A41}">
      <dgm:prSet/>
      <dgm:spPr/>
      <dgm:t>
        <a:bodyPr/>
        <a:lstStyle/>
        <a:p>
          <a:endParaRPr lang="zh-CN" altLang="en-US"/>
        </a:p>
      </dgm:t>
    </dgm:pt>
    <dgm:pt modelId="{A2DBA5B0-F96B-4B77-A8DF-89FB4381A127}">
      <dgm:prSet phldrT="[文本]"/>
      <dgm:spPr/>
      <dgm:t>
        <a:bodyPr/>
        <a:lstStyle/>
        <a:p>
          <a:r>
            <a:rPr lang="zh-CN" altLang="en-US" dirty="0"/>
            <a:t>机器视觉、语音识别、文字识别</a:t>
          </a:r>
        </a:p>
      </dgm:t>
    </dgm:pt>
    <dgm:pt modelId="{64815E76-6D53-43BD-B77D-08F71977DA54}" type="parTrans" cxnId="{A0450934-DF68-43C0-8FB2-FEFF12B01A86}">
      <dgm:prSet/>
      <dgm:spPr/>
      <dgm:t>
        <a:bodyPr/>
        <a:lstStyle/>
        <a:p>
          <a:endParaRPr lang="zh-CN" altLang="en-US"/>
        </a:p>
      </dgm:t>
    </dgm:pt>
    <dgm:pt modelId="{D2D5CBBB-1FDC-4179-9C87-9CDC1971DEA7}" type="sibTrans" cxnId="{A0450934-DF68-43C0-8FB2-FEFF12B01A86}">
      <dgm:prSet/>
      <dgm:spPr/>
      <dgm:t>
        <a:bodyPr/>
        <a:lstStyle/>
        <a:p>
          <a:endParaRPr lang="zh-CN" altLang="en-US"/>
        </a:p>
      </dgm:t>
    </dgm:pt>
    <dgm:pt modelId="{3F8063D8-50DD-4F50-88A9-838BCDC4A068}">
      <dgm:prSet/>
      <dgm:spPr/>
      <dgm:t>
        <a:bodyPr/>
        <a:lstStyle/>
        <a:p>
          <a:r>
            <a:rPr lang="zh-CN" altLang="en-US" dirty="0"/>
            <a:t>知识表示、模式识别、机器学习、自然语言处理</a:t>
          </a:r>
          <a:endParaRPr lang="en-US" altLang="zh-CN" dirty="0"/>
        </a:p>
      </dgm:t>
    </dgm:pt>
    <dgm:pt modelId="{B662ECB7-4AD9-4B88-908E-2635A51FB0F3}" type="parTrans" cxnId="{6696C2A6-27F9-4394-B804-5A9A121B8DF5}">
      <dgm:prSet/>
      <dgm:spPr/>
      <dgm:t>
        <a:bodyPr/>
        <a:lstStyle/>
        <a:p>
          <a:endParaRPr lang="zh-CN" altLang="en-US"/>
        </a:p>
      </dgm:t>
    </dgm:pt>
    <dgm:pt modelId="{E4B3AA2E-2770-46E9-B005-279CAF13C23E}" type="sibTrans" cxnId="{6696C2A6-27F9-4394-B804-5A9A121B8DF5}">
      <dgm:prSet/>
      <dgm:spPr/>
      <dgm:t>
        <a:bodyPr/>
        <a:lstStyle/>
        <a:p>
          <a:endParaRPr lang="zh-CN" altLang="en-US"/>
        </a:p>
      </dgm:t>
    </dgm:pt>
    <dgm:pt modelId="{C08CCC25-855B-48F4-BA65-B6F4CF59CEBD}">
      <dgm:prSet phldrT="[文本]"/>
      <dgm:spPr/>
      <dgm:t>
        <a:bodyPr/>
        <a:lstStyle/>
        <a:p>
          <a:r>
            <a:rPr lang="zh-CN" altLang="en-US" dirty="0"/>
            <a:t>表现为“能听会说、能看会认”</a:t>
          </a:r>
        </a:p>
      </dgm:t>
    </dgm:pt>
    <dgm:pt modelId="{DF98E71D-F8BB-4FB7-AD66-DDEAC1494508}" type="parTrans" cxnId="{A8B5671B-DACC-45AF-8954-A18D7A925C19}">
      <dgm:prSet/>
      <dgm:spPr/>
      <dgm:t>
        <a:bodyPr/>
        <a:lstStyle/>
        <a:p>
          <a:endParaRPr lang="zh-CN" altLang="en-US"/>
        </a:p>
      </dgm:t>
    </dgm:pt>
    <dgm:pt modelId="{B092E68D-9CF4-4CAC-A78D-67ED63E88814}" type="sibTrans" cxnId="{A8B5671B-DACC-45AF-8954-A18D7A925C19}">
      <dgm:prSet/>
      <dgm:spPr/>
      <dgm:t>
        <a:bodyPr/>
        <a:lstStyle/>
        <a:p>
          <a:endParaRPr lang="zh-CN" altLang="en-US"/>
        </a:p>
      </dgm:t>
    </dgm:pt>
    <dgm:pt modelId="{B81A3131-5E21-460D-9478-901180167465}">
      <dgm:prSet/>
      <dgm:spPr/>
      <dgm:t>
        <a:bodyPr/>
        <a:lstStyle/>
        <a:p>
          <a:r>
            <a:rPr lang="zh-CN" altLang="en-US" dirty="0"/>
            <a:t>表现为“能理解、会思考、有认知”</a:t>
          </a:r>
          <a:endParaRPr lang="en-US" altLang="zh-CN" dirty="0"/>
        </a:p>
      </dgm:t>
    </dgm:pt>
    <dgm:pt modelId="{355C4B06-4684-49DE-8743-B6A86070207E}" type="parTrans" cxnId="{BDD0D58B-BDB7-43E6-94D6-1EEBA2128DB7}">
      <dgm:prSet/>
      <dgm:spPr/>
      <dgm:t>
        <a:bodyPr/>
        <a:lstStyle/>
        <a:p>
          <a:endParaRPr lang="zh-CN" altLang="en-US"/>
        </a:p>
      </dgm:t>
    </dgm:pt>
    <dgm:pt modelId="{0264CCB0-BE60-4049-815B-E096D3DAC20B}" type="sibTrans" cxnId="{BDD0D58B-BDB7-43E6-94D6-1EEBA2128DB7}">
      <dgm:prSet/>
      <dgm:spPr/>
      <dgm:t>
        <a:bodyPr/>
        <a:lstStyle/>
        <a:p>
          <a:endParaRPr lang="zh-CN" altLang="en-US"/>
        </a:p>
      </dgm:t>
    </dgm:pt>
    <dgm:pt modelId="{207D0E33-370C-413B-8358-CBC0163217B2}">
      <dgm:prSet/>
      <dgm:spPr/>
      <dgm:t>
        <a:bodyPr/>
        <a:lstStyle/>
        <a:p>
          <a:r>
            <a:rPr lang="zh-CN" altLang="en-US" dirty="0"/>
            <a:t>规划、数据挖掘、强化学习</a:t>
          </a:r>
          <a:endParaRPr lang="en-US" altLang="zh-CN" dirty="0"/>
        </a:p>
      </dgm:t>
    </dgm:pt>
    <dgm:pt modelId="{802B6D50-1B3C-4848-9A9E-7C65B0918CF6}" type="parTrans" cxnId="{176AA1F9-2D53-4662-812E-02F7CDCC0C51}">
      <dgm:prSet/>
      <dgm:spPr/>
      <dgm:t>
        <a:bodyPr/>
        <a:lstStyle/>
        <a:p>
          <a:endParaRPr lang="zh-CN" altLang="en-US"/>
        </a:p>
      </dgm:t>
    </dgm:pt>
    <dgm:pt modelId="{1891F7F8-9A18-45D7-BA54-B290FBC38E98}" type="sibTrans" cxnId="{176AA1F9-2D53-4662-812E-02F7CDCC0C51}">
      <dgm:prSet/>
      <dgm:spPr/>
      <dgm:t>
        <a:bodyPr/>
        <a:lstStyle/>
        <a:p>
          <a:endParaRPr lang="zh-CN" altLang="en-US"/>
        </a:p>
      </dgm:t>
    </dgm:pt>
    <dgm:pt modelId="{9EDCEA7A-6762-452B-881D-7F3336152C23}">
      <dgm:prSet/>
      <dgm:spPr/>
      <dgm:t>
        <a:bodyPr/>
        <a:lstStyle/>
        <a:p>
          <a:r>
            <a:rPr lang="zh-CN" altLang="en-US" dirty="0"/>
            <a:t>表现为“自主性”</a:t>
          </a:r>
          <a:endParaRPr lang="en-US" altLang="zh-CN" dirty="0"/>
        </a:p>
      </dgm:t>
    </dgm:pt>
    <dgm:pt modelId="{C02175AB-4C54-472F-88D0-90CFD822DE7F}" type="parTrans" cxnId="{5D122456-610E-486A-AC16-E636D8FCD628}">
      <dgm:prSet/>
      <dgm:spPr/>
      <dgm:t>
        <a:bodyPr/>
        <a:lstStyle/>
        <a:p>
          <a:endParaRPr lang="zh-CN" altLang="en-US"/>
        </a:p>
      </dgm:t>
    </dgm:pt>
    <dgm:pt modelId="{8FDC7E84-0D01-4AD6-97AF-935E694A9938}" type="sibTrans" cxnId="{5D122456-610E-486A-AC16-E636D8FCD628}">
      <dgm:prSet/>
      <dgm:spPr/>
      <dgm:t>
        <a:bodyPr/>
        <a:lstStyle/>
        <a:p>
          <a:endParaRPr lang="zh-CN" altLang="en-US"/>
        </a:p>
      </dgm:t>
    </dgm:pt>
    <dgm:pt modelId="{2357EF6C-2B1D-4E69-BF96-6F933DA2331E}" type="pres">
      <dgm:prSet presAssocID="{276A97E3-D321-41A3-BB62-9618A36AF36B}" presName="rootnode" presStyleCnt="0">
        <dgm:presLayoutVars>
          <dgm:chMax/>
          <dgm:chPref/>
          <dgm:dir/>
          <dgm:animLvl val="lvl"/>
        </dgm:presLayoutVars>
      </dgm:prSet>
      <dgm:spPr/>
    </dgm:pt>
    <dgm:pt modelId="{084EFCC5-EFAE-46D4-97E6-E6A9D3077387}" type="pres">
      <dgm:prSet presAssocID="{0A798272-9A38-441B-B9A3-CCC2DE72B392}" presName="composite" presStyleCnt="0"/>
      <dgm:spPr/>
    </dgm:pt>
    <dgm:pt modelId="{9B69FA5B-EC70-41C1-8B46-18DFD6E75F59}" type="pres">
      <dgm:prSet presAssocID="{0A798272-9A38-441B-B9A3-CCC2DE72B392}" presName="LShape" presStyleLbl="alignNode1" presStyleIdx="0" presStyleCnt="5"/>
      <dgm:spPr/>
    </dgm:pt>
    <dgm:pt modelId="{9FE7AA97-9DC1-43FF-9208-4E6E43E5564E}" type="pres">
      <dgm:prSet presAssocID="{0A798272-9A38-441B-B9A3-CCC2DE72B392}" presName="ParentText" presStyleLbl="revTx" presStyleIdx="0" presStyleCnt="3">
        <dgm:presLayoutVars>
          <dgm:chMax val="0"/>
          <dgm:chPref val="0"/>
          <dgm:bulletEnabled val="1"/>
        </dgm:presLayoutVars>
      </dgm:prSet>
      <dgm:spPr/>
    </dgm:pt>
    <dgm:pt modelId="{EDC92AFD-1F25-4D52-929B-97988AD8CD4C}" type="pres">
      <dgm:prSet presAssocID="{0A798272-9A38-441B-B9A3-CCC2DE72B392}" presName="Triangle" presStyleLbl="alignNode1" presStyleIdx="1" presStyleCnt="5"/>
      <dgm:spPr/>
    </dgm:pt>
    <dgm:pt modelId="{F5754715-C5D2-4B67-A94F-8FA0E16AA008}" type="pres">
      <dgm:prSet presAssocID="{B3F8553D-F336-4605-B81D-61B586E3CE39}" presName="sibTrans" presStyleCnt="0"/>
      <dgm:spPr/>
    </dgm:pt>
    <dgm:pt modelId="{2AAE5263-C9EE-4D1D-B576-194F17911A89}" type="pres">
      <dgm:prSet presAssocID="{B3F8553D-F336-4605-B81D-61B586E3CE39}" presName="space" presStyleCnt="0"/>
      <dgm:spPr/>
    </dgm:pt>
    <dgm:pt modelId="{DAC2F3B7-0505-417D-BAF0-A7F96B7A91FE}" type="pres">
      <dgm:prSet presAssocID="{F1878A26-B207-4F4A-83A3-BB285BB40E6E}" presName="composite" presStyleCnt="0"/>
      <dgm:spPr/>
    </dgm:pt>
    <dgm:pt modelId="{C85213ED-F396-4F9A-90C2-B36A3491EA89}" type="pres">
      <dgm:prSet presAssocID="{F1878A26-B207-4F4A-83A3-BB285BB40E6E}" presName="LShape" presStyleLbl="alignNode1" presStyleIdx="2" presStyleCnt="5"/>
      <dgm:spPr/>
    </dgm:pt>
    <dgm:pt modelId="{112EA488-8337-4720-A0D3-D372F2369FE2}" type="pres">
      <dgm:prSet presAssocID="{F1878A26-B207-4F4A-83A3-BB285BB40E6E}" presName="ParentText" presStyleLbl="revTx" presStyleIdx="1" presStyleCnt="3">
        <dgm:presLayoutVars>
          <dgm:chMax val="0"/>
          <dgm:chPref val="0"/>
          <dgm:bulletEnabled val="1"/>
        </dgm:presLayoutVars>
      </dgm:prSet>
      <dgm:spPr/>
    </dgm:pt>
    <dgm:pt modelId="{6AC1D1E1-17BE-4A2E-95FC-EAFB8DF04CD8}" type="pres">
      <dgm:prSet presAssocID="{F1878A26-B207-4F4A-83A3-BB285BB40E6E}" presName="Triangle" presStyleLbl="alignNode1" presStyleIdx="3" presStyleCnt="5"/>
      <dgm:spPr/>
    </dgm:pt>
    <dgm:pt modelId="{6711E87C-0C29-455E-BCB9-94DFF8918ED0}" type="pres">
      <dgm:prSet presAssocID="{F523B0FC-CA85-4C08-BE6B-F1FB208CD393}" presName="sibTrans" presStyleCnt="0"/>
      <dgm:spPr/>
    </dgm:pt>
    <dgm:pt modelId="{D2539B17-C3E6-4E0C-B706-11414FB4CEBD}" type="pres">
      <dgm:prSet presAssocID="{F523B0FC-CA85-4C08-BE6B-F1FB208CD393}" presName="space" presStyleCnt="0"/>
      <dgm:spPr/>
    </dgm:pt>
    <dgm:pt modelId="{80779515-8511-47DC-8600-9799E3A0388B}" type="pres">
      <dgm:prSet presAssocID="{823822AD-E38F-448A-8AE6-73DBB3FDCDC7}" presName="composite" presStyleCnt="0"/>
      <dgm:spPr/>
    </dgm:pt>
    <dgm:pt modelId="{24A53951-A116-4928-805A-2CAE3655888C}" type="pres">
      <dgm:prSet presAssocID="{823822AD-E38F-448A-8AE6-73DBB3FDCDC7}" presName="LShape" presStyleLbl="alignNode1" presStyleIdx="4" presStyleCnt="5"/>
      <dgm:spPr/>
    </dgm:pt>
    <dgm:pt modelId="{829F52C3-D030-4437-9135-5F8255CF6215}" type="pres">
      <dgm:prSet presAssocID="{823822AD-E38F-448A-8AE6-73DBB3FDCDC7}" presName="ParentText" presStyleLbl="revTx" presStyleIdx="2" presStyleCnt="3">
        <dgm:presLayoutVars>
          <dgm:chMax val="0"/>
          <dgm:chPref val="0"/>
          <dgm:bulletEnabled val="1"/>
        </dgm:presLayoutVars>
      </dgm:prSet>
      <dgm:spPr/>
    </dgm:pt>
  </dgm:ptLst>
  <dgm:cxnLst>
    <dgm:cxn modelId="{0755F800-235C-4F23-A226-3ACFD9216AE4}" type="presOf" srcId="{2B72F272-9135-45D5-89EE-4245B6032A24}" destId="{112EA488-8337-4720-A0D3-D372F2369FE2}" srcOrd="0" destOrd="1" presId="urn:microsoft.com/office/officeart/2009/3/layout/StepUpProcess"/>
    <dgm:cxn modelId="{C1B5010F-58FC-4EDC-A401-E8125AF372BC}" srcId="{276A97E3-D321-41A3-BB62-9618A36AF36B}" destId="{F1878A26-B207-4F4A-83A3-BB285BB40E6E}" srcOrd="1" destOrd="0" parTransId="{64EB1B6F-7688-4208-B1C4-2592727E74F0}" sibTransId="{F523B0FC-CA85-4C08-BE6B-F1FB208CD393}"/>
    <dgm:cxn modelId="{B4FB2F12-C98D-49EA-92D2-AAD336D6B5F9}" type="presOf" srcId="{52CD77F5-66CD-449F-A22C-352C2727C8F5}" destId="{9FE7AA97-9DC1-43FF-9208-4E6E43E5564E}" srcOrd="0" destOrd="1" presId="urn:microsoft.com/office/officeart/2009/3/layout/StepUpProcess"/>
    <dgm:cxn modelId="{29CDA514-15A6-4879-8259-1E29B99F659B}" type="presOf" srcId="{823822AD-E38F-448A-8AE6-73DBB3FDCDC7}" destId="{829F52C3-D030-4437-9135-5F8255CF6215}" srcOrd="0" destOrd="0" presId="urn:microsoft.com/office/officeart/2009/3/layout/StepUpProcess"/>
    <dgm:cxn modelId="{A8B5671B-DACC-45AF-8954-A18D7A925C19}" srcId="{0A798272-9A38-441B-B9A3-CCC2DE72B392}" destId="{C08CCC25-855B-48F4-BA65-B6F4CF59CEBD}" srcOrd="1" destOrd="0" parTransId="{DF98E71D-F8BB-4FB7-AD66-DDEAC1494508}" sibTransId="{B092E68D-9CF4-4CAC-A78D-67ED63E88814}"/>
    <dgm:cxn modelId="{726F941E-C3F3-434C-8C76-6C9F0B05336C}" type="presOf" srcId="{F1878A26-B207-4F4A-83A3-BB285BB40E6E}" destId="{112EA488-8337-4720-A0D3-D372F2369FE2}" srcOrd="0" destOrd="0" presId="urn:microsoft.com/office/officeart/2009/3/layout/StepUpProcess"/>
    <dgm:cxn modelId="{8B36E425-93C6-4472-A1D9-9A835EC055F9}" type="presOf" srcId="{C08CCC25-855B-48F4-BA65-B6F4CF59CEBD}" destId="{9FE7AA97-9DC1-43FF-9208-4E6E43E5564E}" srcOrd="0" destOrd="2" presId="urn:microsoft.com/office/officeart/2009/3/layout/StepUpProcess"/>
    <dgm:cxn modelId="{2C27032C-982F-409F-B52F-A35660061282}" type="presOf" srcId="{276A97E3-D321-41A3-BB62-9618A36AF36B}" destId="{2357EF6C-2B1D-4E69-BF96-6F933DA2331E}" srcOrd="0" destOrd="0" presId="urn:microsoft.com/office/officeart/2009/3/layout/StepUpProcess"/>
    <dgm:cxn modelId="{38FC132D-200C-4E57-8C3A-5A2DBFE661D5}" srcId="{276A97E3-D321-41A3-BB62-9618A36AF36B}" destId="{0A798272-9A38-441B-B9A3-CCC2DE72B392}" srcOrd="0" destOrd="0" parTransId="{B753A6F3-FC32-4473-AE7F-BB5C60270839}" sibTransId="{B3F8553D-F336-4605-B81D-61B586E3CE39}"/>
    <dgm:cxn modelId="{DFBBB830-6B79-4D52-A51D-076B63084341}" srcId="{0A798272-9A38-441B-B9A3-CCC2DE72B392}" destId="{52CD77F5-66CD-449F-A22C-352C2727C8F5}" srcOrd="0" destOrd="0" parTransId="{D8487289-FA58-4F57-B2F6-CE564BF741C7}" sibTransId="{C6234808-75DE-415F-98F7-28901F62ACD4}"/>
    <dgm:cxn modelId="{A0450934-DF68-43C0-8FB2-FEFF12B01A86}" srcId="{0A798272-9A38-441B-B9A3-CCC2DE72B392}" destId="{A2DBA5B0-F96B-4B77-A8DF-89FB4381A127}" srcOrd="2" destOrd="0" parTransId="{64815E76-6D53-43BD-B77D-08F71977DA54}" sibTransId="{D2D5CBBB-1FDC-4179-9C87-9CDC1971DEA7}"/>
    <dgm:cxn modelId="{9E1E3F34-0C46-4720-B18E-558AB3C829BC}" type="presOf" srcId="{207D0E33-370C-413B-8358-CBC0163217B2}" destId="{829F52C3-D030-4437-9135-5F8255CF6215}" srcOrd="0" destOrd="3" presId="urn:microsoft.com/office/officeart/2009/3/layout/StepUpProcess"/>
    <dgm:cxn modelId="{F82F2C68-8D5C-4FA4-A8D1-7EFC9367B249}" type="presOf" srcId="{A2DBA5B0-F96B-4B77-A8DF-89FB4381A127}" destId="{9FE7AA97-9DC1-43FF-9208-4E6E43E5564E}" srcOrd="0" destOrd="3" presId="urn:microsoft.com/office/officeart/2009/3/layout/StepUpProcess"/>
    <dgm:cxn modelId="{32CE5C6F-A7D9-45C7-BFF5-5BEFB0B4F16D}" srcId="{276A97E3-D321-41A3-BB62-9618A36AF36B}" destId="{823822AD-E38F-448A-8AE6-73DBB3FDCDC7}" srcOrd="2" destOrd="0" parTransId="{2B9387BC-3A8F-40C5-A285-52CF8EBB3449}" sibTransId="{4F6E28AB-2B99-49A4-AE98-1C01740FBC71}"/>
    <dgm:cxn modelId="{5D122456-610E-486A-AC16-E636D8FCD628}" srcId="{823822AD-E38F-448A-8AE6-73DBB3FDCDC7}" destId="{9EDCEA7A-6762-452B-881D-7F3336152C23}" srcOrd="1" destOrd="0" parTransId="{C02175AB-4C54-472F-88D0-90CFD822DE7F}" sibTransId="{8FDC7E84-0D01-4AD6-97AF-935E694A9938}"/>
    <dgm:cxn modelId="{BDD0D58B-BDB7-43E6-94D6-1EEBA2128DB7}" srcId="{F1878A26-B207-4F4A-83A3-BB285BB40E6E}" destId="{B81A3131-5E21-460D-9478-901180167465}" srcOrd="1" destOrd="0" parTransId="{355C4B06-4684-49DE-8743-B6A86070207E}" sibTransId="{0264CCB0-BE60-4049-815B-E096D3DAC20B}"/>
    <dgm:cxn modelId="{4842D190-CD96-4B7C-A40A-8F2465672A41}" srcId="{823822AD-E38F-448A-8AE6-73DBB3FDCDC7}" destId="{FF7DDCBD-937F-488B-B461-90D385160464}" srcOrd="0" destOrd="0" parTransId="{2CAEE78F-D5ED-4E8C-8DCB-9351BD35D30E}" sibTransId="{8610089D-7FF5-422D-AB03-A5D542D7D5B5}"/>
    <dgm:cxn modelId="{6696C2A6-27F9-4394-B804-5A9A121B8DF5}" srcId="{F1878A26-B207-4F4A-83A3-BB285BB40E6E}" destId="{3F8063D8-50DD-4F50-88A9-838BCDC4A068}" srcOrd="2" destOrd="0" parTransId="{B662ECB7-4AD9-4B88-908E-2635A51FB0F3}" sibTransId="{E4B3AA2E-2770-46E9-B005-279CAF13C23E}"/>
    <dgm:cxn modelId="{EA40D4AD-214C-46BB-9517-C701ADEE0945}" type="presOf" srcId="{3F8063D8-50DD-4F50-88A9-838BCDC4A068}" destId="{112EA488-8337-4720-A0D3-D372F2369FE2}" srcOrd="0" destOrd="3" presId="urn:microsoft.com/office/officeart/2009/3/layout/StepUpProcess"/>
    <dgm:cxn modelId="{85A80BB5-DBBA-421A-B921-2D3E40B45131}" type="presOf" srcId="{FF7DDCBD-937F-488B-B461-90D385160464}" destId="{829F52C3-D030-4437-9135-5F8255CF6215}" srcOrd="0" destOrd="1" presId="urn:microsoft.com/office/officeart/2009/3/layout/StepUpProcess"/>
    <dgm:cxn modelId="{66F6F1B7-8BCF-4055-A429-8C9DAB5433A3}" type="presOf" srcId="{9EDCEA7A-6762-452B-881D-7F3336152C23}" destId="{829F52C3-D030-4437-9135-5F8255CF6215}" srcOrd="0" destOrd="2" presId="urn:microsoft.com/office/officeart/2009/3/layout/StepUpProcess"/>
    <dgm:cxn modelId="{37242CBD-73E9-4671-867E-5FB6C9A65A7A}" srcId="{F1878A26-B207-4F4A-83A3-BB285BB40E6E}" destId="{2B72F272-9135-45D5-89EE-4245B6032A24}" srcOrd="0" destOrd="0" parTransId="{2A571595-2284-4785-A608-BF82C2B19F16}" sibTransId="{FE6BB173-E08D-4740-805C-F6B028E7C683}"/>
    <dgm:cxn modelId="{D052FEF4-E934-4B03-8A30-36887C404C84}" type="presOf" srcId="{B81A3131-5E21-460D-9478-901180167465}" destId="{112EA488-8337-4720-A0D3-D372F2369FE2}" srcOrd="0" destOrd="2" presId="urn:microsoft.com/office/officeart/2009/3/layout/StepUpProcess"/>
    <dgm:cxn modelId="{176AA1F9-2D53-4662-812E-02F7CDCC0C51}" srcId="{823822AD-E38F-448A-8AE6-73DBB3FDCDC7}" destId="{207D0E33-370C-413B-8358-CBC0163217B2}" srcOrd="2" destOrd="0" parTransId="{802B6D50-1B3C-4848-9A9E-7C65B0918CF6}" sibTransId="{1891F7F8-9A18-45D7-BA54-B290FBC38E98}"/>
    <dgm:cxn modelId="{DF787EFC-3E7A-4BE3-9C15-45E1C60278FE}" type="presOf" srcId="{0A798272-9A38-441B-B9A3-CCC2DE72B392}" destId="{9FE7AA97-9DC1-43FF-9208-4E6E43E5564E}" srcOrd="0" destOrd="0" presId="urn:microsoft.com/office/officeart/2009/3/layout/StepUpProcess"/>
    <dgm:cxn modelId="{2702CB5D-C86C-4446-9B06-E2800DE5FE61}" type="presParOf" srcId="{2357EF6C-2B1D-4E69-BF96-6F933DA2331E}" destId="{084EFCC5-EFAE-46D4-97E6-E6A9D3077387}" srcOrd="0" destOrd="0" presId="urn:microsoft.com/office/officeart/2009/3/layout/StepUpProcess"/>
    <dgm:cxn modelId="{1CEC1CE5-8EBC-4BD1-BECC-12379977993C}" type="presParOf" srcId="{084EFCC5-EFAE-46D4-97E6-E6A9D3077387}" destId="{9B69FA5B-EC70-41C1-8B46-18DFD6E75F59}" srcOrd="0" destOrd="0" presId="urn:microsoft.com/office/officeart/2009/3/layout/StepUpProcess"/>
    <dgm:cxn modelId="{089350FE-8ECC-4FD0-B2FA-9D2979BDDD8F}" type="presParOf" srcId="{084EFCC5-EFAE-46D4-97E6-E6A9D3077387}" destId="{9FE7AA97-9DC1-43FF-9208-4E6E43E5564E}" srcOrd="1" destOrd="0" presId="urn:microsoft.com/office/officeart/2009/3/layout/StepUpProcess"/>
    <dgm:cxn modelId="{1BAF3E87-A7D1-427B-95F3-E56ADF6FCB68}" type="presParOf" srcId="{084EFCC5-EFAE-46D4-97E6-E6A9D3077387}" destId="{EDC92AFD-1F25-4D52-929B-97988AD8CD4C}" srcOrd="2" destOrd="0" presId="urn:microsoft.com/office/officeart/2009/3/layout/StepUpProcess"/>
    <dgm:cxn modelId="{2B688B25-1545-4AA8-A6D6-43B571CED710}" type="presParOf" srcId="{2357EF6C-2B1D-4E69-BF96-6F933DA2331E}" destId="{F5754715-C5D2-4B67-A94F-8FA0E16AA008}" srcOrd="1" destOrd="0" presId="urn:microsoft.com/office/officeart/2009/3/layout/StepUpProcess"/>
    <dgm:cxn modelId="{D8638D4F-0A48-49B6-9E40-8ADEE0D2AF06}" type="presParOf" srcId="{F5754715-C5D2-4B67-A94F-8FA0E16AA008}" destId="{2AAE5263-C9EE-4D1D-B576-194F17911A89}" srcOrd="0" destOrd="0" presId="urn:microsoft.com/office/officeart/2009/3/layout/StepUpProcess"/>
    <dgm:cxn modelId="{2B724D84-DACE-4B0E-BA2A-093E24D24D50}" type="presParOf" srcId="{2357EF6C-2B1D-4E69-BF96-6F933DA2331E}" destId="{DAC2F3B7-0505-417D-BAF0-A7F96B7A91FE}" srcOrd="2" destOrd="0" presId="urn:microsoft.com/office/officeart/2009/3/layout/StepUpProcess"/>
    <dgm:cxn modelId="{1EE94708-F031-48A6-8AEA-E36BF382E21E}" type="presParOf" srcId="{DAC2F3B7-0505-417D-BAF0-A7F96B7A91FE}" destId="{C85213ED-F396-4F9A-90C2-B36A3491EA89}" srcOrd="0" destOrd="0" presId="urn:microsoft.com/office/officeart/2009/3/layout/StepUpProcess"/>
    <dgm:cxn modelId="{7EA4C504-40AE-4A0F-97C6-CCF608344EAF}" type="presParOf" srcId="{DAC2F3B7-0505-417D-BAF0-A7F96B7A91FE}" destId="{112EA488-8337-4720-A0D3-D372F2369FE2}" srcOrd="1" destOrd="0" presId="urn:microsoft.com/office/officeart/2009/3/layout/StepUpProcess"/>
    <dgm:cxn modelId="{C0D05C62-F72A-4FD3-84C2-6DCF8FFA2D55}" type="presParOf" srcId="{DAC2F3B7-0505-417D-BAF0-A7F96B7A91FE}" destId="{6AC1D1E1-17BE-4A2E-95FC-EAFB8DF04CD8}" srcOrd="2" destOrd="0" presId="urn:microsoft.com/office/officeart/2009/3/layout/StepUpProcess"/>
    <dgm:cxn modelId="{03AC3135-6CF9-439E-BA14-9AEFE26C3B06}" type="presParOf" srcId="{2357EF6C-2B1D-4E69-BF96-6F933DA2331E}" destId="{6711E87C-0C29-455E-BCB9-94DFF8918ED0}" srcOrd="3" destOrd="0" presId="urn:microsoft.com/office/officeart/2009/3/layout/StepUpProcess"/>
    <dgm:cxn modelId="{AD634B02-E882-4F74-8DED-D71296DF3AE3}" type="presParOf" srcId="{6711E87C-0C29-455E-BCB9-94DFF8918ED0}" destId="{D2539B17-C3E6-4E0C-B706-11414FB4CEBD}" srcOrd="0" destOrd="0" presId="urn:microsoft.com/office/officeart/2009/3/layout/StepUpProcess"/>
    <dgm:cxn modelId="{7740D8DB-0090-4185-B118-FD4F9A8B0819}" type="presParOf" srcId="{2357EF6C-2B1D-4E69-BF96-6F933DA2331E}" destId="{80779515-8511-47DC-8600-9799E3A0388B}" srcOrd="4" destOrd="0" presId="urn:microsoft.com/office/officeart/2009/3/layout/StepUpProcess"/>
    <dgm:cxn modelId="{464B9F45-EE4E-4408-A38E-C7BF5281643D}" type="presParOf" srcId="{80779515-8511-47DC-8600-9799E3A0388B}" destId="{24A53951-A116-4928-805A-2CAE3655888C}" srcOrd="0" destOrd="0" presId="urn:microsoft.com/office/officeart/2009/3/layout/StepUpProcess"/>
    <dgm:cxn modelId="{BF230276-8D21-405C-BE18-940C408F5153}" type="presParOf" srcId="{80779515-8511-47DC-8600-9799E3A0388B}" destId="{829F52C3-D030-4437-9135-5F8255CF621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笔试</a:t>
          </a:r>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期中占比</a:t>
          </a:r>
          <a:r>
            <a:rPr lang="en-US" altLang="zh-CN" sz="1600" kern="1200" dirty="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期末占比</a:t>
          </a:r>
          <a:r>
            <a:rPr lang="en-US" altLang="zh-CN" sz="1600" kern="1200" dirty="0"/>
            <a:t>30%</a:t>
          </a:r>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作业</a:t>
          </a:r>
          <a:endParaRPr lang="en-US" altLang="zh-CN" sz="2400" kern="1200" dirty="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占比</a:t>
          </a:r>
          <a:r>
            <a:rPr lang="en-US" altLang="zh-CN" sz="1600" kern="1200"/>
            <a:t>25%</a:t>
          </a:r>
          <a:endParaRPr lang="en-US" altLang="zh-CN" sz="1600" kern="1200" dirty="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大概</a:t>
          </a:r>
          <a:r>
            <a:rPr lang="en-US" altLang="zh-CN" sz="1600" kern="1200"/>
            <a:t>14</a:t>
          </a:r>
          <a:r>
            <a:rPr lang="zh-CN" altLang="en-US" sz="1600" kern="1200"/>
            <a:t>次作业，平均每次</a:t>
          </a:r>
          <a:r>
            <a:rPr lang="en-US" altLang="zh-CN" sz="1600" kern="1200"/>
            <a:t>4-5</a:t>
          </a:r>
          <a:r>
            <a:rPr lang="zh-CN" altLang="en-US" sz="1600" kern="1200"/>
            <a:t>道题，每</a:t>
          </a:r>
          <a:r>
            <a:rPr lang="en-US" altLang="zh-CN" sz="1600" kern="1200"/>
            <a:t>2</a:t>
          </a:r>
          <a:r>
            <a:rPr lang="zh-CN" altLang="en-US" sz="1600" kern="1200"/>
            <a:t>次提交一次作业</a:t>
          </a:r>
          <a:endParaRPr lang="en-US" altLang="zh-CN" sz="1600" kern="1200" dirty="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上机</a:t>
          </a:r>
          <a:endParaRPr lang="en-US" altLang="zh-CN" sz="2400" kern="1200" dirty="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单独完成</a:t>
          </a:r>
          <a:r>
            <a:rPr lang="en-US" altLang="zh-CN" sz="1600" kern="1200"/>
            <a:t>6</a:t>
          </a:r>
          <a:r>
            <a:rPr lang="zh-CN" altLang="en-US" sz="1600" kern="1200"/>
            <a:t>次上机小实验</a:t>
          </a:r>
          <a:endParaRPr lang="en-US" altLang="zh-CN" sz="1600" kern="1200" dirty="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点名</a:t>
          </a:r>
          <a:endParaRPr lang="en-US" altLang="zh-CN" sz="2400" kern="1200" dirty="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10</a:t>
          </a:r>
          <a:r>
            <a:rPr lang="zh-CN" altLang="en-US" sz="1600" kern="1200" dirty="0"/>
            <a:t>次点名，每次</a:t>
          </a:r>
          <a:r>
            <a:rPr lang="en-US" altLang="zh-CN" sz="1600" kern="1200" dirty="0"/>
            <a:t>10</a:t>
          </a:r>
          <a:r>
            <a:rPr lang="zh-CN" altLang="en-US" sz="1600" kern="1200" dirty="0"/>
            <a:t>人</a:t>
          </a:r>
          <a:endParaRPr lang="en-US" altLang="zh-CN" sz="1600" kern="1200" dirty="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建议</a:t>
          </a:r>
          <a:endParaRPr lang="en-US" altLang="zh-CN" sz="2400" kern="1200" dirty="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课程结束后提出有信息量的建议</a:t>
          </a:r>
          <a:endParaRPr lang="en-US" altLang="zh-CN" sz="1600" kern="1200" dirty="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FA5B-EC70-41C1-8B46-18DFD6E75F59}">
      <dsp:nvSpPr>
        <dsp:cNvPr id="0" name=""/>
        <dsp:cNvSpPr/>
      </dsp:nvSpPr>
      <dsp:spPr>
        <a:xfrm rot="5400000">
          <a:off x="1051781" y="818497"/>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7AA97-9DC1-43FF-9208-4E6E43E5564E}">
      <dsp:nvSpPr>
        <dsp:cNvPr id="0" name=""/>
        <dsp:cNvSpPr/>
      </dsp:nvSpPr>
      <dsp:spPr>
        <a:xfrm>
          <a:off x="816025" y="1520676"/>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t>感知智能</a:t>
          </a:r>
        </a:p>
        <a:p>
          <a:pPr marL="57150" lvl="1" indent="-57150" algn="l" defTabSz="444500">
            <a:lnSpc>
              <a:spcPct val="90000"/>
            </a:lnSpc>
            <a:spcBef>
              <a:spcPct val="0"/>
            </a:spcBef>
            <a:spcAft>
              <a:spcPct val="15000"/>
            </a:spcAft>
            <a:buChar char="•"/>
          </a:pPr>
          <a:r>
            <a:rPr lang="zh-CN" altLang="en-US" sz="1000" kern="1200" dirty="0"/>
            <a:t>基于视觉、听觉及各种传感器的信息处理</a:t>
          </a:r>
        </a:p>
        <a:p>
          <a:pPr marL="57150" lvl="1" indent="-57150" algn="l" defTabSz="444500">
            <a:lnSpc>
              <a:spcPct val="90000"/>
            </a:lnSpc>
            <a:spcBef>
              <a:spcPct val="0"/>
            </a:spcBef>
            <a:spcAft>
              <a:spcPct val="15000"/>
            </a:spcAft>
            <a:buChar char="•"/>
          </a:pPr>
          <a:r>
            <a:rPr lang="zh-CN" altLang="en-US" sz="1000" kern="1200" dirty="0"/>
            <a:t>表现为“能听会说、能看会认”</a:t>
          </a:r>
        </a:p>
        <a:p>
          <a:pPr marL="57150" lvl="1" indent="-57150" algn="l" defTabSz="444500">
            <a:lnSpc>
              <a:spcPct val="90000"/>
            </a:lnSpc>
            <a:spcBef>
              <a:spcPct val="0"/>
            </a:spcBef>
            <a:spcAft>
              <a:spcPct val="15000"/>
            </a:spcAft>
            <a:buChar char="•"/>
          </a:pPr>
          <a:r>
            <a:rPr lang="zh-CN" altLang="en-US" sz="1000" kern="1200" dirty="0"/>
            <a:t>机器视觉、语音识别、文字识别</a:t>
          </a:r>
        </a:p>
      </dsp:txBody>
      <dsp:txXfrm>
        <a:off x="816025" y="1520676"/>
        <a:ext cx="2121700" cy="1859794"/>
      </dsp:txXfrm>
    </dsp:sp>
    <dsp:sp modelId="{EDC92AFD-1F25-4D52-929B-97988AD8CD4C}">
      <dsp:nvSpPr>
        <dsp:cNvPr id="0" name=""/>
        <dsp:cNvSpPr/>
      </dsp:nvSpPr>
      <dsp:spPr>
        <a:xfrm>
          <a:off x="2537404" y="645478"/>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213ED-F396-4F9A-90C2-B36A3491EA89}">
      <dsp:nvSpPr>
        <dsp:cNvPr id="0" name=""/>
        <dsp:cNvSpPr/>
      </dsp:nvSpPr>
      <dsp:spPr>
        <a:xfrm rot="5400000">
          <a:off x="3649157" y="175773"/>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A488-8337-4720-A0D3-D372F2369FE2}">
      <dsp:nvSpPr>
        <dsp:cNvPr id="0" name=""/>
        <dsp:cNvSpPr/>
      </dsp:nvSpPr>
      <dsp:spPr>
        <a:xfrm>
          <a:off x="3413400" y="877953"/>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t>认知智能</a:t>
          </a:r>
          <a:endParaRPr lang="en-US" altLang="zh-CN" sz="1300" kern="1200" dirty="0"/>
        </a:p>
        <a:p>
          <a:pPr marL="57150" lvl="1" indent="-57150" algn="l" defTabSz="444500">
            <a:lnSpc>
              <a:spcPct val="90000"/>
            </a:lnSpc>
            <a:spcBef>
              <a:spcPct val="0"/>
            </a:spcBef>
            <a:spcAft>
              <a:spcPct val="15000"/>
            </a:spcAft>
            <a:buChar char="•"/>
          </a:pPr>
          <a:r>
            <a:rPr lang="zh-CN" altLang="en-US" sz="1000" kern="1200" dirty="0"/>
            <a:t>更高层的语义处理、推理、规划、记忆、学习</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a:t>表现为“能理解、会思考、有认知”</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a:t>知识表示、模式识别、机器学习、自然语言处理</a:t>
          </a:r>
          <a:endParaRPr lang="en-US" altLang="zh-CN" sz="1000" kern="1200" dirty="0"/>
        </a:p>
      </dsp:txBody>
      <dsp:txXfrm>
        <a:off x="3413400" y="877953"/>
        <a:ext cx="2121700" cy="1859794"/>
      </dsp:txXfrm>
    </dsp:sp>
    <dsp:sp modelId="{6AC1D1E1-17BE-4A2E-95FC-EAFB8DF04CD8}">
      <dsp:nvSpPr>
        <dsp:cNvPr id="0" name=""/>
        <dsp:cNvSpPr/>
      </dsp:nvSpPr>
      <dsp:spPr>
        <a:xfrm>
          <a:off x="5134780" y="2755"/>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53951-A116-4928-805A-2CAE3655888C}">
      <dsp:nvSpPr>
        <dsp:cNvPr id="0" name=""/>
        <dsp:cNvSpPr/>
      </dsp:nvSpPr>
      <dsp:spPr>
        <a:xfrm rot="5400000">
          <a:off x="6246532" y="-466949"/>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F52C3-D030-4437-9135-5F8255CF6215}">
      <dsp:nvSpPr>
        <dsp:cNvPr id="0" name=""/>
        <dsp:cNvSpPr/>
      </dsp:nvSpPr>
      <dsp:spPr>
        <a:xfrm>
          <a:off x="6010776" y="235229"/>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t>决策智能</a:t>
          </a:r>
          <a:endParaRPr lang="en-US" altLang="zh-CN" sz="1300" kern="1200" dirty="0"/>
        </a:p>
        <a:p>
          <a:pPr marL="57150" lvl="1" indent="-57150" algn="l" defTabSz="444500">
            <a:lnSpc>
              <a:spcPct val="90000"/>
            </a:lnSpc>
            <a:spcBef>
              <a:spcPct val="0"/>
            </a:spcBef>
            <a:spcAft>
              <a:spcPct val="15000"/>
            </a:spcAft>
            <a:buChar char="•"/>
          </a:pPr>
          <a:r>
            <a:rPr lang="zh-CN" altLang="zh-CN" sz="1000" kern="1200" dirty="0"/>
            <a:t>复杂问题下，提升人机信任度，增强人类与智能系统交互协作智能</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a:t>表现为“自主性”</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a:t>规划、数据挖掘、强化学习</a:t>
          </a:r>
          <a:endParaRPr lang="en-US" altLang="zh-CN" sz="1000" kern="1200" dirty="0"/>
        </a:p>
      </dsp:txBody>
      <dsp:txXfrm>
        <a:off x="6010776" y="235229"/>
        <a:ext cx="2121700" cy="18597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符号主义有两个基本假设：信息可以用符号来表示（知识表示）、符号可以通过显式的规则来操作（推理），具有可解释性</a:t>
            </a:r>
            <a:endParaRPr lang="en-US" altLang="zh-CN" dirty="0"/>
          </a:p>
          <a:p>
            <a:r>
              <a:rPr lang="zh-CN" altLang="en-US" dirty="0"/>
              <a:t>模拟脑结构、是认知科学领域中的一类信息处理方法和理论</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6</a:t>
            </a:fld>
            <a:endParaRPr lang="zh-CN" altLang="en-US"/>
          </a:p>
        </p:txBody>
      </p:sp>
    </p:spTree>
    <p:extLst>
      <p:ext uri="{BB962C8B-B14F-4D97-AF65-F5344CB8AC3E}">
        <p14:creationId xmlns:p14="http://schemas.microsoft.com/office/powerpoint/2010/main" val="168928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西蒙对中国大陆学术界有较深影响。 “乒乓外交”打破了中美坚冰后的</a:t>
            </a:r>
            <a:r>
              <a:rPr lang="en-US" altLang="zh-CN" dirty="0"/>
              <a:t>1972</a:t>
            </a:r>
            <a:r>
              <a:rPr lang="zh-CN" altLang="en-US" dirty="0"/>
              <a:t>年</a:t>
            </a:r>
            <a:r>
              <a:rPr lang="en-US" altLang="zh-CN" dirty="0"/>
              <a:t>7</a:t>
            </a:r>
            <a:r>
              <a:rPr lang="zh-CN" altLang="en-US" dirty="0"/>
              <a:t>月，赫伯特</a:t>
            </a:r>
            <a:r>
              <a:rPr lang="en-US" altLang="zh-CN" dirty="0"/>
              <a:t>·</a:t>
            </a:r>
            <a:r>
              <a:rPr lang="zh-CN" altLang="en-US" dirty="0"/>
              <a:t>西蒙作为美国计算机科学代表团成员首次访问中国，后多次访华交流讲学及合作研究。其中文名字司马贺，即是他</a:t>
            </a:r>
            <a:r>
              <a:rPr lang="en-US" altLang="zh-CN" dirty="0"/>
              <a:t>1980</a:t>
            </a:r>
            <a:r>
              <a:rPr lang="zh-CN" altLang="en-US" dirty="0"/>
              <a:t>年做为美国心理学代表团成员第二次访华时所起，其本人</a:t>
            </a:r>
            <a:r>
              <a:rPr lang="en-US" altLang="zh-CN" dirty="0"/>
              <a:t>70</a:t>
            </a:r>
            <a:r>
              <a:rPr lang="zh-CN" altLang="en-US" dirty="0"/>
              <a:t>多岁的年龄开始学习汉语。</a:t>
            </a:r>
            <a:r>
              <a:rPr lang="en-US" altLang="zh-CN" dirty="0"/>
              <a:t>1994</a:t>
            </a:r>
            <a:r>
              <a:rPr lang="zh-CN" altLang="en-US" dirty="0"/>
              <a:t>年当选为中国科学院外籍院士。</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7</a:t>
            </a:fld>
            <a:endParaRPr lang="zh-CN" altLang="en-US"/>
          </a:p>
        </p:txBody>
      </p:sp>
    </p:spTree>
    <p:extLst>
      <p:ext uri="{BB962C8B-B14F-4D97-AF65-F5344CB8AC3E}">
        <p14:creationId xmlns:p14="http://schemas.microsoft.com/office/powerpoint/2010/main" val="40111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归纳学习表示从训练数据中学的概念</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18</a:t>
            </a:fld>
            <a:endParaRPr lang="zh-CN" altLang="en-US"/>
          </a:p>
        </p:txBody>
      </p:sp>
    </p:spTree>
    <p:extLst>
      <p:ext uri="{BB962C8B-B14F-4D97-AF65-F5344CB8AC3E}">
        <p14:creationId xmlns:p14="http://schemas.microsoft.com/office/powerpoint/2010/main" val="22174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脱离具体问题，空谈“什么学习算法更好”毫无意义</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实际问题中，并非所有问题出现的可能性都相同</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22</a:t>
            </a:fld>
            <a:endParaRPr lang="zh-CN" altLang="en-US"/>
          </a:p>
        </p:txBody>
      </p:sp>
    </p:spTree>
    <p:extLst>
      <p:ext uri="{BB962C8B-B14F-4D97-AF65-F5344CB8AC3E}">
        <p14:creationId xmlns:p14="http://schemas.microsoft.com/office/powerpoint/2010/main" val="111361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数学原理</a:t>
            </a:r>
            <a:r>
              <a:rPr lang="en-US" altLang="zh-CN" dirty="0"/>
              <a:t>》</a:t>
            </a:r>
            <a:r>
              <a:rPr lang="zh-CN" altLang="en-US" dirty="0"/>
              <a:t>，为表述所有数学真理在一组数理逻辑内的公理和推理规则下，原则上都是可以证明的。因此这一雄心勃勃的项目对于数学史和哲学史都是非常重要的，</a:t>
            </a:r>
            <a:r>
              <a:rPr lang="en-US" altLang="zh-CN" dirty="0"/>
              <a:t>[1]</a:t>
            </a:r>
            <a:r>
              <a:rPr lang="zh-CN" altLang="en-US" dirty="0"/>
              <a:t>然而在</a:t>
            </a:r>
            <a:r>
              <a:rPr lang="en-US" altLang="zh-CN" dirty="0"/>
              <a:t>1931</a:t>
            </a:r>
            <a:r>
              <a:rPr lang="zh-CN" altLang="en-US" dirty="0"/>
              <a:t>年，哥德尔不完备性定理证明对于数学原理或其他任何类似的尝试，这个崇高的目标皆永远无法达到；也就是说，任何尝试以一组公理和推理规则来建立的数学系统，不是不一致，就是不完备 </a:t>
            </a:r>
            <a:r>
              <a:rPr lang="en-US" altLang="zh-CN" dirty="0"/>
              <a:t>(</a:t>
            </a:r>
            <a:r>
              <a:rPr lang="zh-CN" altLang="en-US" dirty="0"/>
              <a:t>即存在一些数学真理不能由此系统推导出来</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24</a:t>
            </a:fld>
            <a:endParaRPr lang="zh-CN" altLang="en-US"/>
          </a:p>
        </p:txBody>
      </p:sp>
    </p:spTree>
    <p:extLst>
      <p:ext uri="{BB962C8B-B14F-4D97-AF65-F5344CB8AC3E}">
        <p14:creationId xmlns:p14="http://schemas.microsoft.com/office/powerpoint/2010/main" val="373189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费根鲍姆</a:t>
            </a:r>
            <a:r>
              <a:rPr lang="en-US" altLang="zh-CN" sz="1200" b="0" i="0" kern="1200" dirty="0">
                <a:solidFill>
                  <a:schemeClr val="tx1"/>
                </a:solidFill>
                <a:effectLst/>
                <a:latin typeface="+mn-lt"/>
                <a:ea typeface="+mn-ea"/>
                <a:cs typeface="+mn-cs"/>
              </a:rPr>
              <a:t>1964</a:t>
            </a:r>
            <a:r>
              <a:rPr lang="zh-CN" altLang="en-US" sz="1200" b="0" i="0" kern="1200" dirty="0">
                <a:solidFill>
                  <a:schemeClr val="tx1"/>
                </a:solidFill>
                <a:effectLst/>
                <a:latin typeface="+mn-lt"/>
                <a:ea typeface="+mn-ea"/>
                <a:cs typeface="+mn-cs"/>
              </a:rPr>
              <a:t>年在斯坦福大学高等行为科学研究中心的一次会上见到了李德伯格，对科学哲学的共同爱好促成了他们漫长而富有成效的合作。那时李德伯格的研究方向是太空生命探测，更具体地说就是用质谱仪分析火星上采集来的数据，看火星上有无可能存在生命。费根鲍姆的兴趣则是机器归纳法，用现在的话说就是机器学习。他们俩，一个有数据，一个搞工具，一拍即合。从科学史的角度看，这是个跨学科的合作，李德伯格的影响力和领导力起了核心作用。按照布坎南的说法，以费根鲍姆为首的计算机团队的任务就是把李德伯格的思路算法化。李德伯格完成哲学构思后就兴趣迁移了，他最初的想法花了费根鲍姆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年的时间才得以实现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化学家兼作家兼口服避孕药发明人翟若适（</a:t>
            </a:r>
            <a:r>
              <a:rPr lang="en-US" altLang="zh-CN" sz="1200" b="0" i="0" kern="1200" dirty="0">
                <a:solidFill>
                  <a:schemeClr val="tx1"/>
                </a:solidFill>
                <a:effectLst/>
                <a:latin typeface="+mn-lt"/>
                <a:ea typeface="+mn-ea"/>
                <a:cs typeface="+mn-cs"/>
              </a:rPr>
              <a:t>Carl Djerassi</a:t>
            </a:r>
            <a:r>
              <a:rPr lang="zh-CN" altLang="en-US" sz="1200" b="0" i="0" kern="1200" dirty="0">
                <a:solidFill>
                  <a:schemeClr val="tx1"/>
                </a:solidFill>
                <a:effectLst/>
                <a:latin typeface="+mn-lt"/>
                <a:ea typeface="+mn-ea"/>
                <a:cs typeface="+mn-cs"/>
              </a:rPr>
              <a:t>），美国国家科学奖，美国国家技术与创新奖</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25</a:t>
            </a:fld>
            <a:endParaRPr lang="zh-CN" altLang="en-US"/>
          </a:p>
        </p:txBody>
      </p:sp>
    </p:spTree>
    <p:extLst>
      <p:ext uri="{BB962C8B-B14F-4D97-AF65-F5344CB8AC3E}">
        <p14:creationId xmlns:p14="http://schemas.microsoft.com/office/powerpoint/2010/main" val="271284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817469D7-3543-4334-9F7B-40D1152EB55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9936E4-0904-4AD6-97AC-AFE823F5C578}"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A120E9-D55A-4381-9128-C2C4C4F032C6}"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4042C5-B047-46FC-9B2F-FF10129F994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A2DBC03-E6DC-4A74-9228-CDB965A8AE4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990D304-1B17-4AF1-A3C7-C293C2CA4F9C}" type="datetime1">
              <a:rPr lang="zh-CN" altLang="en-US" smtClean="0"/>
              <a:t>2022/11/6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0FF3AC4-09B1-4F47-BB89-83391C6CC748}" type="datetime1">
              <a:rPr lang="zh-CN" altLang="en-US" smtClean="0"/>
              <a:t>2022/11/6</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E40B51-6F29-4CB2-BE6C-9F7FFC3A807D}" type="datetime1">
              <a:rPr lang="zh-CN" altLang="en-US" smtClean="0"/>
              <a:t>2022/11/6</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661A98-9F3A-4A85-B1AF-E3726275D16E}" type="datetime1">
              <a:rPr lang="zh-CN" altLang="en-US" smtClean="0"/>
              <a:t>2022/11/6</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8C9EE310-F916-49BB-8BEF-87E5EE3CDF49}" type="datetime1">
              <a:rPr lang="zh-CN" altLang="en-US" smtClean="0"/>
              <a:t>2022/11/6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BB0D9C60-E32D-42DB-9901-67FFDB2EEBC3}" type="datetime1">
              <a:rPr lang="zh-CN" altLang="en-US" smtClean="0"/>
              <a:t>2022/11/6</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E371343C-3EE7-4F6F-9A2B-C71246703631}" type="datetime1">
              <a:rPr lang="zh-CN" altLang="en-US" smtClean="0"/>
              <a:t>2022/11/6</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3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00.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第一章：简介</a:t>
            </a:r>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a:t>主讲：连德富 特任教授 </a:t>
            </a:r>
            <a:r>
              <a:rPr lang="en-US" altLang="zh-CN" dirty="0"/>
              <a:t>| </a:t>
            </a:r>
            <a:r>
              <a:rPr lang="zh-CN" altLang="en-US" dirty="0"/>
              <a:t>博士生导师</a:t>
            </a:r>
            <a:endParaRPr lang="en-US" altLang="zh-CN" dirty="0"/>
          </a:p>
          <a:p>
            <a:pPr algn="l"/>
            <a:r>
              <a:rPr lang="zh-CN" altLang="en-US" dirty="0"/>
              <a:t>邮箱：</a:t>
            </a:r>
            <a:r>
              <a:rPr lang="en-US" altLang="zh-CN" dirty="0">
                <a:hlinkClick r:id="rId2"/>
              </a:rPr>
              <a:t>liandefu@ustc.edu.cn</a:t>
            </a:r>
            <a:endParaRPr lang="en-US" altLang="zh-CN" dirty="0"/>
          </a:p>
          <a:p>
            <a:pPr algn="l"/>
            <a:r>
              <a:rPr lang="zh-CN" altLang="en-US" dirty="0"/>
              <a:t>手机：</a:t>
            </a:r>
            <a:r>
              <a:rPr lang="en-US" altLang="zh-CN" dirty="0"/>
              <a:t>13739227137</a:t>
            </a:r>
          </a:p>
          <a:p>
            <a:pPr algn="l"/>
            <a:r>
              <a:rPr lang="zh-CN" altLang="en-US" dirty="0"/>
              <a:t>主页：</a:t>
            </a:r>
            <a:r>
              <a:rPr lang="en-US" altLang="zh-CN" dirty="0">
                <a:hlinkClick r:id="rId3"/>
              </a:rPr>
              <a:t>http://staff.ustc.edu.cn/~liandefu</a:t>
            </a:r>
            <a:endParaRPr lang="en-US" altLang="zh-CN" dirty="0"/>
          </a:p>
        </p:txBody>
      </p:sp>
      <p:sp>
        <p:nvSpPr>
          <p:cNvPr id="6" name="文本框 5"/>
          <p:cNvSpPr txBox="1"/>
          <p:nvPr/>
        </p:nvSpPr>
        <p:spPr>
          <a:xfrm>
            <a:off x="975943" y="814630"/>
            <a:ext cx="4431323" cy="369332"/>
          </a:xfrm>
          <a:prstGeom prst="rect">
            <a:avLst/>
          </a:prstGeom>
          <a:noFill/>
        </p:spPr>
        <p:txBody>
          <a:bodyPr wrap="square" rtlCol="0">
            <a:spAutoFit/>
          </a:bodyPr>
          <a:lstStyle/>
          <a:p>
            <a:r>
              <a:rPr lang="en-US" altLang="zh-CN" dirty="0"/>
              <a:t>2022</a:t>
            </a:r>
            <a:r>
              <a:rPr lang="zh-CN" altLang="en-US" dirty="0"/>
              <a:t>年秋季 </a:t>
            </a:r>
            <a:r>
              <a:rPr lang="en-US" altLang="zh-CN" dirty="0"/>
              <a:t>《</a:t>
            </a:r>
            <a:r>
              <a:rPr lang="zh-CN" altLang="en-US" dirty="0"/>
              <a:t>机器学习概论</a:t>
            </a:r>
            <a:r>
              <a:rPr lang="en-US" altLang="zh-CN" dirty="0"/>
              <a:t>》</a:t>
            </a:r>
            <a:r>
              <a:rPr lang="zh-CN" altLang="en-US" dirty="0"/>
              <a:t>课程</a:t>
            </a:r>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10" name="日期占位符 9"/>
          <p:cNvSpPr>
            <a:spLocks noGrp="1"/>
          </p:cNvSpPr>
          <p:nvPr>
            <p:ph type="dt" sz="half" idx="10"/>
          </p:nvPr>
        </p:nvSpPr>
        <p:spPr/>
        <p:txBody>
          <a:bodyPr/>
          <a:lstStyle/>
          <a:p>
            <a:fld id="{86E4A54D-5F9D-4C2B-A291-F7F384F92420}" type="datetime1">
              <a:rPr lang="zh-CN" altLang="en-US" smtClean="0"/>
              <a:t>2022/11/6</a:t>
            </a:fld>
            <a:endParaRPr lang="zh-CN" altLang="en-US"/>
          </a:p>
        </p:txBody>
      </p:sp>
    </p:spTree>
    <p:extLst>
      <p:ext uri="{BB962C8B-B14F-4D97-AF65-F5344CB8AC3E}">
        <p14:creationId xmlns:p14="http://schemas.microsoft.com/office/powerpoint/2010/main" val="1190516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70310862-2EFA-4A72-91AE-FAAD0853CEE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p:sp>
        <p:nvSpPr>
          <p:cNvPr id="8" name="文本框 7"/>
          <p:cNvSpPr txBox="1"/>
          <p:nvPr/>
        </p:nvSpPr>
        <p:spPr>
          <a:xfrm>
            <a:off x="3076399" y="3061904"/>
            <a:ext cx="1104900" cy="369332"/>
          </a:xfrm>
          <a:prstGeom prst="rect">
            <a:avLst/>
          </a:prstGeom>
          <a:noFill/>
        </p:spPr>
        <p:txBody>
          <a:bodyPr wrap="square" rtlCol="0">
            <a:spAutoFit/>
          </a:bodyPr>
          <a:lstStyle/>
          <a:p>
            <a:r>
              <a:rPr lang="zh-CN" altLang="en-US" b="1" dirty="0">
                <a:solidFill>
                  <a:schemeClr val="accent2"/>
                </a:solidFill>
              </a:rPr>
              <a:t>深度学习</a:t>
            </a:r>
          </a:p>
        </p:txBody>
      </p:sp>
      <p:sp>
        <p:nvSpPr>
          <p:cNvPr id="10" name="椭圆 9"/>
          <p:cNvSpPr/>
          <p:nvPr/>
        </p:nvSpPr>
        <p:spPr>
          <a:xfrm>
            <a:off x="2517544" y="2486095"/>
            <a:ext cx="2222610" cy="182867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椭圆 10"/>
          <p:cNvSpPr/>
          <p:nvPr/>
        </p:nvSpPr>
        <p:spPr>
          <a:xfrm>
            <a:off x="2430605" y="1972082"/>
            <a:ext cx="4227370" cy="3043034"/>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308684" y="1098551"/>
            <a:ext cx="5978065" cy="4809135"/>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15604" y="3318452"/>
            <a:ext cx="1104900" cy="369332"/>
          </a:xfrm>
          <a:prstGeom prst="rect">
            <a:avLst/>
          </a:prstGeom>
          <a:noFill/>
        </p:spPr>
        <p:txBody>
          <a:bodyPr wrap="square" rtlCol="0">
            <a:spAutoFit/>
          </a:bodyPr>
          <a:lstStyle/>
          <a:p>
            <a:r>
              <a:rPr lang="zh-CN" altLang="en-US" b="1" dirty="0">
                <a:solidFill>
                  <a:schemeClr val="accent5"/>
                </a:solidFill>
              </a:rPr>
              <a:t>机器学习</a:t>
            </a:r>
          </a:p>
        </p:txBody>
      </p:sp>
      <p:sp>
        <p:nvSpPr>
          <p:cNvPr id="15" name="文本框 14"/>
          <p:cNvSpPr txBox="1"/>
          <p:nvPr/>
        </p:nvSpPr>
        <p:spPr>
          <a:xfrm>
            <a:off x="7124700" y="3308933"/>
            <a:ext cx="1104900" cy="369332"/>
          </a:xfrm>
          <a:prstGeom prst="rect">
            <a:avLst/>
          </a:prstGeom>
          <a:noFill/>
        </p:spPr>
        <p:txBody>
          <a:bodyPr wrap="square" rtlCol="0">
            <a:spAutoFit/>
          </a:bodyPr>
          <a:lstStyle/>
          <a:p>
            <a:r>
              <a:rPr lang="zh-CN" altLang="en-US" b="1" dirty="0">
                <a:solidFill>
                  <a:schemeClr val="accent6"/>
                </a:solidFill>
              </a:rPr>
              <a:t>人工智能</a:t>
            </a:r>
          </a:p>
        </p:txBody>
      </p:sp>
      <p:sp>
        <p:nvSpPr>
          <p:cNvPr id="16" name="椭圆 15"/>
          <p:cNvSpPr/>
          <p:nvPr/>
        </p:nvSpPr>
        <p:spPr>
          <a:xfrm>
            <a:off x="1171575" y="3687785"/>
            <a:ext cx="3271041" cy="2518732"/>
          </a:xfrm>
          <a:prstGeom prst="ellipse">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文本框 16"/>
          <p:cNvSpPr txBox="1"/>
          <p:nvPr/>
        </p:nvSpPr>
        <p:spPr>
          <a:xfrm>
            <a:off x="1456284" y="4795200"/>
            <a:ext cx="1104900" cy="369332"/>
          </a:xfrm>
          <a:prstGeom prst="rect">
            <a:avLst/>
          </a:prstGeom>
          <a:noFill/>
        </p:spPr>
        <p:txBody>
          <a:bodyPr wrap="square" rtlCol="0">
            <a:spAutoFit/>
          </a:bodyPr>
          <a:lstStyle/>
          <a:p>
            <a:r>
              <a:rPr lang="zh-CN" altLang="en-US" b="1" dirty="0">
                <a:solidFill>
                  <a:srgbClr val="7030A0"/>
                </a:solidFill>
              </a:rPr>
              <a:t>数据挖掘</a:t>
            </a:r>
          </a:p>
        </p:txBody>
      </p:sp>
    </p:spTree>
    <p:extLst>
      <p:ext uri="{BB962C8B-B14F-4D97-AF65-F5344CB8AC3E}">
        <p14:creationId xmlns:p14="http://schemas.microsoft.com/office/powerpoint/2010/main" val="51763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BAD8AA11-3339-42BB-B434-44E86C7B59DE}"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p:sp>
        <p:nvSpPr>
          <p:cNvPr id="8" name="文本框 7"/>
          <p:cNvSpPr txBox="1"/>
          <p:nvPr/>
        </p:nvSpPr>
        <p:spPr>
          <a:xfrm>
            <a:off x="3281465" y="1924329"/>
            <a:ext cx="2526483" cy="76944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rgbClr val="7030A0"/>
                </a:solidFill>
              </a:rPr>
              <a:t>数据挖掘</a:t>
            </a:r>
          </a:p>
        </p:txBody>
      </p:sp>
      <p:sp>
        <p:nvSpPr>
          <p:cNvPr id="9" name="文本框 8"/>
          <p:cNvSpPr txBox="1"/>
          <p:nvPr/>
        </p:nvSpPr>
        <p:spPr>
          <a:xfrm>
            <a:off x="1466498" y="3952659"/>
            <a:ext cx="2526483"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a:solidFill>
                  <a:schemeClr val="accent5"/>
                </a:solidFill>
              </a:rPr>
              <a:t>机器学习</a:t>
            </a:r>
          </a:p>
        </p:txBody>
      </p:sp>
      <p:sp>
        <p:nvSpPr>
          <p:cNvPr id="11" name="下箭头 10"/>
          <p:cNvSpPr/>
          <p:nvPr/>
        </p:nvSpPr>
        <p:spPr>
          <a:xfrm rot="10800000">
            <a:off x="3370129" y="2866014"/>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38747" y="3146669"/>
            <a:ext cx="2339102" cy="523220"/>
          </a:xfrm>
          <a:prstGeom prst="rect">
            <a:avLst/>
          </a:prstGeom>
          <a:noFill/>
        </p:spPr>
        <p:txBody>
          <a:bodyPr wrap="none" rtlCol="0">
            <a:spAutoFit/>
          </a:bodyPr>
          <a:lstStyle/>
          <a:p>
            <a:r>
              <a:rPr lang="zh-CN" altLang="en-US" sz="2800" dirty="0">
                <a:solidFill>
                  <a:schemeClr val="accent5"/>
                </a:solidFill>
              </a:rPr>
              <a:t>数据分析技术</a:t>
            </a:r>
          </a:p>
        </p:txBody>
      </p:sp>
      <p:sp>
        <p:nvSpPr>
          <p:cNvPr id="15" name="文本框 14"/>
          <p:cNvSpPr txBox="1"/>
          <p:nvPr/>
        </p:nvSpPr>
        <p:spPr>
          <a:xfrm>
            <a:off x="5069093" y="3952659"/>
            <a:ext cx="2526483"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chemeClr val="accent3"/>
                </a:solidFill>
              </a:rPr>
              <a:t>数据库</a:t>
            </a:r>
          </a:p>
        </p:txBody>
      </p:sp>
      <p:sp>
        <p:nvSpPr>
          <p:cNvPr id="16" name="下箭头 15"/>
          <p:cNvSpPr/>
          <p:nvPr/>
        </p:nvSpPr>
        <p:spPr>
          <a:xfrm rot="10800000">
            <a:off x="4954935" y="2866014"/>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07948" y="3168631"/>
            <a:ext cx="2339102" cy="523220"/>
          </a:xfrm>
          <a:prstGeom prst="rect">
            <a:avLst/>
          </a:prstGeom>
          <a:noFill/>
        </p:spPr>
        <p:txBody>
          <a:bodyPr wrap="none" rtlCol="0">
            <a:spAutoFit/>
          </a:bodyPr>
          <a:lstStyle/>
          <a:p>
            <a:r>
              <a:rPr lang="zh-CN" altLang="en-US" sz="2800" dirty="0">
                <a:solidFill>
                  <a:schemeClr val="accent3"/>
                </a:solidFill>
              </a:rPr>
              <a:t>数据管理技术</a:t>
            </a:r>
          </a:p>
        </p:txBody>
      </p:sp>
    </p:spTree>
    <p:extLst>
      <p:ext uri="{BB962C8B-B14F-4D97-AF65-F5344CB8AC3E}">
        <p14:creationId xmlns:p14="http://schemas.microsoft.com/office/powerpoint/2010/main" val="311199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机器学习是什么</a:t>
            </a:r>
          </a:p>
        </p:txBody>
      </p:sp>
      <p:sp>
        <p:nvSpPr>
          <p:cNvPr id="3" name="内容占位符 2"/>
          <p:cNvSpPr>
            <a:spLocks noGrp="1"/>
          </p:cNvSpPr>
          <p:nvPr>
            <p:ph idx="1"/>
          </p:nvPr>
        </p:nvSpPr>
        <p:spPr/>
        <p:txBody>
          <a:bodyPr/>
          <a:lstStyle/>
          <a:p>
            <a:r>
              <a:rPr lang="zh-CN" altLang="en-US" dirty="0"/>
              <a:t>传统编程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机器学习</a:t>
            </a:r>
          </a:p>
        </p:txBody>
      </p:sp>
      <p:sp>
        <p:nvSpPr>
          <p:cNvPr id="4" name="日期占位符 3"/>
          <p:cNvSpPr>
            <a:spLocks noGrp="1"/>
          </p:cNvSpPr>
          <p:nvPr>
            <p:ph type="dt" sz="half" idx="10"/>
          </p:nvPr>
        </p:nvSpPr>
        <p:spPr/>
        <p:txBody>
          <a:bodyPr/>
          <a:lstStyle/>
          <a:p>
            <a:fld id="{4136F3DB-B8D5-4F29-B7CC-0D46C300B3B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p:sp>
        <p:nvSpPr>
          <p:cNvPr id="7" name="矩形 6"/>
          <p:cNvSpPr/>
          <p:nvPr/>
        </p:nvSpPr>
        <p:spPr>
          <a:xfrm>
            <a:off x="5087620" y="234315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a:t>
            </a:r>
          </a:p>
        </p:txBody>
      </p:sp>
      <p:pic>
        <p:nvPicPr>
          <p:cNvPr id="9" name="图片 8"/>
          <p:cNvPicPr>
            <a:picLocks noChangeAspect="1"/>
          </p:cNvPicPr>
          <p:nvPr/>
        </p:nvPicPr>
        <p:blipFill>
          <a:blip r:embed="rId2"/>
          <a:stretch>
            <a:fillRect/>
          </a:stretch>
        </p:blipFill>
        <p:spPr>
          <a:xfrm>
            <a:off x="3430271" y="2447925"/>
            <a:ext cx="723899" cy="723899"/>
          </a:xfrm>
          <a:prstGeom prst="rect">
            <a:avLst/>
          </a:prstGeom>
        </p:spPr>
      </p:pic>
      <p:cxnSp>
        <p:nvCxnSpPr>
          <p:cNvPr id="11" name="直接箭头连接符 10"/>
          <p:cNvCxnSpPr>
            <a:endCxn id="7" idx="1"/>
          </p:cNvCxnSpPr>
          <p:nvPr/>
        </p:nvCxnSpPr>
        <p:spPr>
          <a:xfrm>
            <a:off x="4182745" y="280987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7" idx="0"/>
          </p:cNvCxnSpPr>
          <p:nvPr/>
        </p:nvCxnSpPr>
        <p:spPr>
          <a:xfrm>
            <a:off x="5863907" y="198120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flipV="1">
            <a:off x="6640195" y="280987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54332" y="1594963"/>
            <a:ext cx="819150" cy="369332"/>
          </a:xfrm>
          <a:prstGeom prst="rect">
            <a:avLst/>
          </a:prstGeom>
          <a:noFill/>
        </p:spPr>
        <p:txBody>
          <a:bodyPr wrap="square" rtlCol="0">
            <a:spAutoFit/>
          </a:bodyPr>
          <a:lstStyle/>
          <a:p>
            <a:pPr algn="ctr"/>
            <a:r>
              <a:rPr lang="zh-CN" altLang="en-US" dirty="0"/>
              <a:t>输入</a:t>
            </a:r>
          </a:p>
        </p:txBody>
      </p:sp>
      <p:sp>
        <p:nvSpPr>
          <p:cNvPr id="26" name="文本框 25"/>
          <p:cNvSpPr txBox="1"/>
          <p:nvPr/>
        </p:nvSpPr>
        <p:spPr>
          <a:xfrm>
            <a:off x="7373620" y="2625209"/>
            <a:ext cx="819150" cy="369332"/>
          </a:xfrm>
          <a:prstGeom prst="rect">
            <a:avLst/>
          </a:prstGeom>
          <a:noFill/>
        </p:spPr>
        <p:txBody>
          <a:bodyPr wrap="square" rtlCol="0">
            <a:spAutoFit/>
          </a:bodyPr>
          <a:lstStyle/>
          <a:p>
            <a:pPr algn="ctr"/>
            <a:r>
              <a:rPr lang="zh-CN" altLang="en-US" dirty="0"/>
              <a:t>输出</a:t>
            </a:r>
          </a:p>
        </p:txBody>
      </p:sp>
      <p:sp>
        <p:nvSpPr>
          <p:cNvPr id="28" name="矩形 27"/>
          <p:cNvSpPr/>
          <p:nvPr/>
        </p:nvSpPr>
        <p:spPr>
          <a:xfrm>
            <a:off x="508762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a:t>
            </a:r>
          </a:p>
        </p:txBody>
      </p:sp>
      <p:cxnSp>
        <p:nvCxnSpPr>
          <p:cNvPr id="29" name="直接箭头连接符 28"/>
          <p:cNvCxnSpPr>
            <a:endCxn id="28" idx="1"/>
          </p:cNvCxnSpPr>
          <p:nvPr/>
        </p:nvCxnSpPr>
        <p:spPr>
          <a:xfrm>
            <a:off x="4182745" y="541972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8" idx="0"/>
          </p:cNvCxnSpPr>
          <p:nvPr/>
        </p:nvCxnSpPr>
        <p:spPr>
          <a:xfrm>
            <a:off x="5863907" y="459105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3"/>
          </p:cNvCxnSpPr>
          <p:nvPr/>
        </p:nvCxnSpPr>
        <p:spPr>
          <a:xfrm flipV="1">
            <a:off x="6640195" y="541972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54332" y="4204813"/>
            <a:ext cx="819150" cy="369332"/>
          </a:xfrm>
          <a:prstGeom prst="rect">
            <a:avLst/>
          </a:prstGeom>
          <a:noFill/>
        </p:spPr>
        <p:txBody>
          <a:bodyPr wrap="square" rtlCol="0">
            <a:spAutoFit/>
          </a:bodyPr>
          <a:lstStyle/>
          <a:p>
            <a:pPr algn="ctr"/>
            <a:r>
              <a:rPr lang="zh-CN" altLang="en-US" dirty="0"/>
              <a:t>输入</a:t>
            </a:r>
          </a:p>
        </p:txBody>
      </p:sp>
      <p:sp>
        <p:nvSpPr>
          <p:cNvPr id="33" name="文本框 32"/>
          <p:cNvSpPr txBox="1"/>
          <p:nvPr/>
        </p:nvSpPr>
        <p:spPr>
          <a:xfrm>
            <a:off x="7373620" y="5235059"/>
            <a:ext cx="819150" cy="369332"/>
          </a:xfrm>
          <a:prstGeom prst="rect">
            <a:avLst/>
          </a:prstGeom>
          <a:noFill/>
        </p:spPr>
        <p:txBody>
          <a:bodyPr wrap="square" rtlCol="0">
            <a:spAutoFit/>
          </a:bodyPr>
          <a:lstStyle/>
          <a:p>
            <a:pPr algn="ctr"/>
            <a:r>
              <a:rPr lang="zh-CN" altLang="en-US" dirty="0"/>
              <a:t>输出</a:t>
            </a:r>
          </a:p>
        </p:txBody>
      </p:sp>
      <p:sp>
        <p:nvSpPr>
          <p:cNvPr id="34" name="矩形 33"/>
          <p:cNvSpPr/>
          <p:nvPr/>
        </p:nvSpPr>
        <p:spPr>
          <a:xfrm>
            <a:off x="263017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学习算法</a:t>
            </a:r>
          </a:p>
        </p:txBody>
      </p:sp>
      <p:cxnSp>
        <p:nvCxnSpPr>
          <p:cNvPr id="35" name="直接箭头连接符 34"/>
          <p:cNvCxnSpPr/>
          <p:nvPr/>
        </p:nvCxnSpPr>
        <p:spPr>
          <a:xfrm>
            <a:off x="2049145" y="5419725"/>
            <a:ext cx="5905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229995" y="5235059"/>
            <a:ext cx="819150" cy="369332"/>
          </a:xfrm>
          <a:prstGeom prst="rect">
            <a:avLst/>
          </a:prstGeom>
          <a:noFill/>
        </p:spPr>
        <p:txBody>
          <a:bodyPr wrap="square" rtlCol="0">
            <a:spAutoFit/>
          </a:bodyPr>
          <a:lstStyle/>
          <a:p>
            <a:pPr algn="ctr"/>
            <a:r>
              <a:rPr lang="zh-CN" altLang="en-US" dirty="0"/>
              <a:t>数据</a:t>
            </a:r>
          </a:p>
        </p:txBody>
      </p:sp>
      <p:cxnSp>
        <p:nvCxnSpPr>
          <p:cNvPr id="38" name="直接箭头连接符 37"/>
          <p:cNvCxnSpPr>
            <a:endCxn id="34" idx="0"/>
          </p:cNvCxnSpPr>
          <p:nvPr/>
        </p:nvCxnSpPr>
        <p:spPr>
          <a:xfrm>
            <a:off x="3406457" y="4574145"/>
            <a:ext cx="1" cy="3788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2"/>
          <a:stretch>
            <a:fillRect/>
          </a:stretch>
        </p:blipFill>
        <p:spPr>
          <a:xfrm>
            <a:off x="3044507" y="3850246"/>
            <a:ext cx="723899" cy="723899"/>
          </a:xfrm>
          <a:prstGeom prst="rect">
            <a:avLst/>
          </a:prstGeom>
        </p:spPr>
      </p:pic>
      <p:sp>
        <p:nvSpPr>
          <p:cNvPr id="43" name="文本框 42"/>
          <p:cNvSpPr txBox="1"/>
          <p:nvPr/>
        </p:nvSpPr>
        <p:spPr>
          <a:xfrm>
            <a:off x="3173572" y="3366723"/>
            <a:ext cx="930593" cy="369332"/>
          </a:xfrm>
          <a:prstGeom prst="rect">
            <a:avLst/>
          </a:prstGeom>
          <a:noFill/>
        </p:spPr>
        <p:txBody>
          <a:bodyPr wrap="square" rtlCol="0">
            <a:spAutoFit/>
          </a:bodyPr>
          <a:lstStyle/>
          <a:p>
            <a:r>
              <a:rPr lang="zh-CN" altLang="en-US" dirty="0"/>
              <a:t>程序员</a:t>
            </a:r>
          </a:p>
        </p:txBody>
      </p:sp>
    </p:spTree>
    <p:extLst>
      <p:ext uri="{BB962C8B-B14F-4D97-AF65-F5344CB8AC3E}">
        <p14:creationId xmlns:p14="http://schemas.microsoft.com/office/powerpoint/2010/main" val="4049864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典型机器学习过程</a:t>
            </a:r>
          </a:p>
        </p:txBody>
      </p:sp>
      <p:sp>
        <p:nvSpPr>
          <p:cNvPr id="4" name="日期占位符 3"/>
          <p:cNvSpPr>
            <a:spLocks noGrp="1"/>
          </p:cNvSpPr>
          <p:nvPr>
            <p:ph type="dt" sz="half" idx="10"/>
          </p:nvPr>
        </p:nvSpPr>
        <p:spPr/>
        <p:txBody>
          <a:bodyPr/>
          <a:lstStyle/>
          <a:p>
            <a:fld id="{F1999931-12B3-4609-B577-CB34C2FACB2A}"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p:sp>
        <p:nvSpPr>
          <p:cNvPr id="7" name="Line 2"/>
          <p:cNvSpPr>
            <a:spLocks noChangeShapeType="1"/>
          </p:cNvSpPr>
          <p:nvPr/>
        </p:nvSpPr>
        <p:spPr bwMode="auto">
          <a:xfrm>
            <a:off x="6877050" y="3005758"/>
            <a:ext cx="790575" cy="1079500"/>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8" name="Line 3"/>
          <p:cNvSpPr>
            <a:spLocks noChangeShapeType="1"/>
          </p:cNvSpPr>
          <p:nvPr/>
        </p:nvSpPr>
        <p:spPr bwMode="auto">
          <a:xfrm flipV="1">
            <a:off x="5867400" y="3005758"/>
            <a:ext cx="936625" cy="1152525"/>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10" name="Rectangle 5"/>
          <p:cNvSpPr>
            <a:spLocks noChangeArrowheads="1"/>
          </p:cNvSpPr>
          <p:nvPr/>
        </p:nvSpPr>
        <p:spPr bwMode="auto">
          <a:xfrm>
            <a:off x="5216530" y="3115294"/>
            <a:ext cx="3478215" cy="647700"/>
          </a:xfrm>
          <a:prstGeom prst="rect">
            <a:avLst/>
          </a:prstGeom>
          <a:solidFill>
            <a:schemeClr val="accent2">
              <a:lumMod val="60000"/>
              <a:lumOff val="40000"/>
            </a:schemeClr>
          </a:solidFill>
          <a:ln>
            <a:headEnd/>
            <a:tailEnd/>
          </a:ln>
        </p:spPr>
        <p:style>
          <a:lnRef idx="0">
            <a:schemeClr val="accent2"/>
          </a:lnRef>
          <a:fillRef idx="3">
            <a:schemeClr val="accent2"/>
          </a:fillRef>
          <a:effectRef idx="3">
            <a:schemeClr val="accent2"/>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决策树，神经网络，支持向量机，</a:t>
            </a:r>
            <a:r>
              <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anose="020B0604030504040204" pitchFamily="34" charset="0"/>
              </a:rPr>
              <a:t>Boosting</a:t>
            </a:r>
            <a:r>
              <a:rPr kumimoji="1" lang="zh-CN" altLang="en-US"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，贝叶斯网络，</a:t>
            </a:r>
            <a:r>
              <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a:t>
            </a:r>
          </a:p>
        </p:txBody>
      </p:sp>
      <p:pic>
        <p:nvPicPr>
          <p:cNvPr id="11" name="Picture 6"/>
          <p:cNvPicPr>
            <a:picLocks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531" y="2140569"/>
            <a:ext cx="1065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7"/>
          <p:cNvSpPr>
            <a:spLocks noChangeArrowheads="1"/>
          </p:cNvSpPr>
          <p:nvPr/>
        </p:nvSpPr>
        <p:spPr bwMode="auto">
          <a:xfrm>
            <a:off x="6530981" y="2489819"/>
            <a:ext cx="701676"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幼圆" pitchFamily="49" charset="-122"/>
                <a:ea typeface="幼圆" pitchFamily="49" charset="-122"/>
              </a:rPr>
              <a:t>模型</a:t>
            </a:r>
            <a:endParaRPr kumimoji="1" lang="en-US" altLang="zh-CN" sz="20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13" name="Line 8"/>
          <p:cNvSpPr>
            <a:spLocks noChangeShapeType="1"/>
          </p:cNvSpPr>
          <p:nvPr/>
        </p:nvSpPr>
        <p:spPr bwMode="auto">
          <a:xfrm flipH="1">
            <a:off x="5292730" y="2775569"/>
            <a:ext cx="990601" cy="333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9"/>
          <p:cNvSpPr>
            <a:spLocks noChangeShapeType="1"/>
          </p:cNvSpPr>
          <p:nvPr/>
        </p:nvSpPr>
        <p:spPr bwMode="auto">
          <a:xfrm>
            <a:off x="7502532" y="2813669"/>
            <a:ext cx="1066801" cy="3048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pic>
        <p:nvPicPr>
          <p:cNvPr id="19" name="Picture 12"/>
          <p:cNvPicPr>
            <a:picLocks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30039" y="2068411"/>
            <a:ext cx="1011237" cy="8159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3"/>
          <p:cNvSpPr>
            <a:spLocks noChangeArrowheads="1"/>
          </p:cNvSpPr>
          <p:nvPr/>
        </p:nvSpPr>
        <p:spPr bwMode="auto">
          <a:xfrm>
            <a:off x="1582414" y="2357336"/>
            <a:ext cx="1044574"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j-ea"/>
                <a:ea typeface="+mj-ea"/>
              </a:rPr>
              <a:t>训练数据</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22" name="Line 15"/>
          <p:cNvSpPr>
            <a:spLocks noChangeShapeType="1"/>
          </p:cNvSpPr>
          <p:nvPr/>
        </p:nvSpPr>
        <p:spPr bwMode="auto">
          <a:xfrm flipH="1">
            <a:off x="431478" y="2655786"/>
            <a:ext cx="11429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3" name="Line 16"/>
          <p:cNvSpPr>
            <a:spLocks noChangeShapeType="1"/>
          </p:cNvSpPr>
          <p:nvPr/>
        </p:nvSpPr>
        <p:spPr bwMode="auto">
          <a:xfrm>
            <a:off x="2717476" y="2655786"/>
            <a:ext cx="12953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Text Box 17"/>
          <p:cNvSpPr txBox="1">
            <a:spLocks noChangeArrowheads="1"/>
          </p:cNvSpPr>
          <p:nvPr/>
        </p:nvSpPr>
        <p:spPr bwMode="auto">
          <a:xfrm>
            <a:off x="3203250" y="2096986"/>
            <a:ext cx="11525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noProof="0" dirty="0">
                <a:ln>
                  <a:noFill/>
                </a:ln>
                <a:effectLst/>
                <a:uLnTx/>
                <a:uFillTx/>
                <a:ea typeface="微软雅黑" panose="020B0503020204020204" pitchFamily="34" charset="-122"/>
              </a:rPr>
              <a:t>类别标记</a:t>
            </a:r>
            <a:r>
              <a:rPr lang="zh-CN" altLang="en-US" sz="1600" b="1" kern="0" dirty="0">
                <a:ea typeface="微软雅黑" panose="020B0503020204020204" pitchFamily="34" charset="-122"/>
              </a:rPr>
              <a:t>（已知）</a:t>
            </a:r>
            <a:endParaRPr kumimoji="0" lang="en-US" altLang="zh-CN" sz="1600" b="1" i="0" u="none" strike="noStrike" kern="0" cap="none" spc="0" normalizeH="0" noProof="0" dirty="0">
              <a:ln>
                <a:noFill/>
              </a:ln>
              <a:effectLst/>
              <a:uLnTx/>
              <a:uFillTx/>
              <a:ea typeface="微软雅黑" panose="020B0503020204020204" pitchFamily="34" charset="-122"/>
            </a:endParaRPr>
          </a:p>
        </p:txBody>
      </p:sp>
      <p:sp>
        <p:nvSpPr>
          <p:cNvPr id="18" name="Line 18"/>
          <p:cNvSpPr>
            <a:spLocks noChangeShapeType="1"/>
          </p:cNvSpPr>
          <p:nvPr/>
        </p:nvSpPr>
        <p:spPr bwMode="auto">
          <a:xfrm flipH="1">
            <a:off x="3689025" y="2620861"/>
            <a:ext cx="90487" cy="45561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24" name="Group 19"/>
          <p:cNvGrpSpPr>
            <a:grpSpLocks/>
          </p:cNvGrpSpPr>
          <p:nvPr/>
        </p:nvGrpSpPr>
        <p:grpSpPr bwMode="auto">
          <a:xfrm>
            <a:off x="4211640" y="2573958"/>
            <a:ext cx="1260476" cy="647700"/>
            <a:chOff x="2653" y="2115"/>
            <a:chExt cx="794" cy="408"/>
          </a:xfrm>
        </p:grpSpPr>
        <p:sp>
          <p:nvSpPr>
            <p:cNvPr id="25"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幼圆" pitchFamily="49" charset="-122"/>
                  <a:ea typeface="幼圆" pitchFamily="49" charset="-122"/>
                </a:rPr>
                <a:t>训练</a:t>
              </a:r>
              <a:endParaRPr kumimoji="0" lang="en-US" altLang="zh-CN" sz="18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26"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27" name="Text Box 22"/>
          <p:cNvSpPr txBox="1">
            <a:spLocks noChangeArrowheads="1"/>
          </p:cNvSpPr>
          <p:nvPr/>
        </p:nvSpPr>
        <p:spPr bwMode="auto">
          <a:xfrm>
            <a:off x="7308850" y="4137645"/>
            <a:ext cx="863600" cy="37941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pic>
        <p:nvPicPr>
          <p:cNvPr id="36" name="Picture 26"/>
          <p:cNvPicPr>
            <a:picLocks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0821" y="4229721"/>
            <a:ext cx="1203116"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27"/>
          <p:cNvSpPr>
            <a:spLocks noChangeArrowheads="1"/>
          </p:cNvSpPr>
          <p:nvPr/>
        </p:nvSpPr>
        <p:spPr bwMode="auto">
          <a:xfrm>
            <a:off x="5187953" y="4322055"/>
            <a:ext cx="1219200" cy="33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j-ea"/>
                <a:ea typeface="+mj-ea"/>
              </a:rPr>
              <a:t>新数据样本</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34" name="Line 29"/>
          <p:cNvSpPr>
            <a:spLocks noChangeShapeType="1"/>
          </p:cNvSpPr>
          <p:nvPr/>
        </p:nvSpPr>
        <p:spPr bwMode="auto">
          <a:xfrm flipH="1">
            <a:off x="4679953" y="4610721"/>
            <a:ext cx="485775"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5" name="Line 30"/>
          <p:cNvSpPr>
            <a:spLocks noChangeShapeType="1"/>
          </p:cNvSpPr>
          <p:nvPr/>
        </p:nvSpPr>
        <p:spPr bwMode="auto">
          <a:xfrm>
            <a:off x="6405566" y="4610721"/>
            <a:ext cx="471488"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0" name="Line 31"/>
          <p:cNvSpPr>
            <a:spLocks noChangeShapeType="1"/>
          </p:cNvSpPr>
          <p:nvPr/>
        </p:nvSpPr>
        <p:spPr bwMode="auto">
          <a:xfrm>
            <a:off x="7010403" y="5202859"/>
            <a:ext cx="7617" cy="477851"/>
          </a:xfrm>
          <a:prstGeom prst="line">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1" name="Text Box 32"/>
          <p:cNvSpPr txBox="1">
            <a:spLocks noChangeArrowheads="1"/>
          </p:cNvSpPr>
          <p:nvPr/>
        </p:nvSpPr>
        <p:spPr bwMode="auto">
          <a:xfrm>
            <a:off x="6599400" y="5729907"/>
            <a:ext cx="1028700" cy="584775"/>
          </a:xfrm>
          <a:prstGeom prst="rect">
            <a:avLst/>
          </a:prstGeom>
          <a:noFill/>
          <a:ln>
            <a:headEnd/>
            <a:tailEnd/>
          </a:ln>
          <a:effectLst/>
        </p:spPr>
        <p:style>
          <a:lnRef idx="0">
            <a:schemeClr val="accent5"/>
          </a:lnRef>
          <a:fillRef idx="3">
            <a:schemeClr val="accent5"/>
          </a:fillRef>
          <a:effectRef idx="3">
            <a:schemeClr val="accent5"/>
          </a:effectRef>
          <a:fontRef idx="minor">
            <a:schemeClr val="lt1"/>
          </a:fontRef>
        </p:style>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lvl="0" algn="ctr" eaLnBrk="1" fontAlgn="base" hangingPunct="1">
              <a:spcBef>
                <a:spcPct val="50000"/>
              </a:spcBef>
              <a:spcAft>
                <a:spcPct val="0"/>
              </a:spcAft>
              <a:defRPr/>
            </a:pPr>
            <a:r>
              <a:rPr lang="zh-CN" altLang="en-US" sz="1600" b="1" kern="0" dirty="0">
                <a:latin typeface="+mj-ea"/>
                <a:ea typeface="+mj-ea"/>
              </a:rPr>
              <a:t>类别标记（未知</a:t>
            </a:r>
            <a:r>
              <a:rPr kumimoji="0" lang="zh-CN" altLang="en-US" sz="1600" b="1" i="0" u="none" strike="noStrike" kern="0" cap="none" spc="0" normalizeH="0" baseline="0" noProof="0" dirty="0">
                <a:ln>
                  <a:noFill/>
                </a:ln>
                <a:effectLst/>
                <a:uLnTx/>
                <a:uFillTx/>
                <a:latin typeface="+mj-ea"/>
                <a:ea typeface="+mj-ea"/>
              </a:rPr>
              <a:t>）</a:t>
            </a:r>
            <a:endParaRPr kumimoji="0" lang="en-US" altLang="zh-CN" sz="1600" b="1" i="0" u="none" strike="noStrike" kern="0" cap="none" spc="0" normalizeH="0" baseline="0" noProof="0" dirty="0">
              <a:ln>
                <a:noFill/>
              </a:ln>
              <a:effectLst/>
              <a:uLnTx/>
              <a:uFillTx/>
              <a:latin typeface="+mj-ea"/>
              <a:ea typeface="+mj-ea"/>
            </a:endParaRPr>
          </a:p>
        </p:txBody>
      </p:sp>
      <p:sp>
        <p:nvSpPr>
          <p:cNvPr id="38" name="AutoShape 33"/>
          <p:cNvSpPr>
            <a:spLocks/>
          </p:cNvSpPr>
          <p:nvPr/>
        </p:nvSpPr>
        <p:spPr bwMode="auto">
          <a:xfrm>
            <a:off x="5076824" y="1421433"/>
            <a:ext cx="3951266" cy="401637"/>
          </a:xfrm>
          <a:prstGeom prst="borderCallout1">
            <a:avLst>
              <a:gd name="adj1" fmla="val 55731"/>
              <a:gd name="adj2" fmla="val -161"/>
              <a:gd name="adj3" fmla="val 294356"/>
              <a:gd name="adj4" fmla="val -12176"/>
            </a:avLst>
          </a:prstGeom>
          <a:ln w="28575">
            <a:headEnd/>
            <a:tailEnd/>
          </a:ln>
        </p:spPr>
        <p:style>
          <a:lnRef idx="1">
            <a:schemeClr val="accent5"/>
          </a:lnRef>
          <a:fillRef idx="3">
            <a:schemeClr val="accent5"/>
          </a:fillRef>
          <a:effectRef idx="2">
            <a:schemeClr val="accent5"/>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Palatino Linotype" pitchFamily="18" charset="0"/>
                <a:ea typeface="幼圆" pitchFamily="49" charset="-122"/>
              </a:rPr>
              <a:t>使用学习算法</a:t>
            </a:r>
            <a:r>
              <a:rPr kumimoji="0" lang="zh-CN" altLang="en-US" sz="1800" b="0" i="0" u="none" strike="noStrike" kern="0" cap="none" spc="0" normalizeH="0" baseline="0" noProof="0" dirty="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r>
              <a:rPr kumimoji="0" lang="en-US" altLang="zh-CN" sz="1800" b="0" i="1"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learning algorithm</a:t>
            </a:r>
            <a:r>
              <a:rPr kumimoji="0" lang="zh-CN" altLang="en-US" sz="1800" b="0" i="0" u="none" strike="noStrike" kern="0" cap="none" spc="0" normalizeH="0" baseline="0" noProof="0" dirty="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9" name="Picture 2" descr="D:\老板的书\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03" y="3098177"/>
            <a:ext cx="4047421" cy="15145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C:\Users\sylar\Desktop\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5615" y="4861562"/>
            <a:ext cx="4019129" cy="34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22" presetClass="entr" presetSubtype="4"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2750"/>
                            </p:stCondLst>
                            <p:childTnLst>
                              <p:par>
                                <p:cTn id="17" presetID="22" presetClass="entr" presetSubtype="1"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75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机器学习的基本概念</a:t>
            </a:r>
            <a:r>
              <a:rPr lang="en-US" altLang="zh-CN" dirty="0"/>
              <a:t>—</a:t>
            </a:r>
            <a:r>
              <a:rPr lang="zh-CN" altLang="en-US" dirty="0"/>
              <a:t>数据（经验</a:t>
            </a:r>
            <a:r>
              <a:rPr lang="en-US" altLang="zh-CN" dirty="0"/>
              <a:t>E</a:t>
            </a:r>
            <a:r>
              <a:rPr lang="zh-CN" altLang="en-US" dirty="0"/>
              <a:t>）</a:t>
            </a:r>
          </a:p>
        </p:txBody>
      </p:sp>
      <p:sp>
        <p:nvSpPr>
          <p:cNvPr id="4" name="日期占位符 3"/>
          <p:cNvSpPr>
            <a:spLocks noGrp="1"/>
          </p:cNvSpPr>
          <p:nvPr>
            <p:ph type="dt" sz="half" idx="10"/>
          </p:nvPr>
        </p:nvSpPr>
        <p:spPr/>
        <p:txBody>
          <a:bodyPr/>
          <a:lstStyle/>
          <a:p>
            <a:fld id="{949E3224-BFC6-4E60-966B-5882C941413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p:grpSp>
        <p:nvGrpSpPr>
          <p:cNvPr id="7" name="组合 6"/>
          <p:cNvGrpSpPr/>
          <p:nvPr/>
        </p:nvGrpSpPr>
        <p:grpSpPr>
          <a:xfrm>
            <a:off x="2080192" y="2683456"/>
            <a:ext cx="5172817" cy="2383166"/>
            <a:chOff x="2303748" y="2498116"/>
            <a:chExt cx="4513921" cy="1861768"/>
          </a:xfrm>
        </p:grpSpPr>
        <p:pic>
          <p:nvPicPr>
            <p:cNvPr id="8"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直接箭头连接符 9"/>
          <p:cNvCxnSpPr/>
          <p:nvPr/>
        </p:nvCxnSpPr>
        <p:spPr bwMode="auto">
          <a:xfrm flipH="1" flipV="1">
            <a:off x="2108937" y="3804888"/>
            <a:ext cx="350160" cy="2"/>
          </a:xfrm>
          <a:prstGeom prst="straightConnector1">
            <a:avLst/>
          </a:prstGeom>
          <a:noFill/>
          <a:ln w="28575" cap="flat" cmpd="sng" algn="ctr">
            <a:solidFill>
              <a:srgbClr val="FF0000"/>
            </a:solidFill>
            <a:prstDash val="solid"/>
            <a:headEnd type="none" w="med" len="med"/>
            <a:tailEnd type="arrow"/>
          </a:ln>
          <a:effectLst/>
        </p:spPr>
      </p:cxnSp>
      <p:sp>
        <p:nvSpPr>
          <p:cNvPr id="11" name="TextBox 18"/>
          <p:cNvSpPr txBox="1"/>
          <p:nvPr/>
        </p:nvSpPr>
        <p:spPr>
          <a:xfrm>
            <a:off x="1417198" y="3651998"/>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训练集</a:t>
            </a:r>
          </a:p>
        </p:txBody>
      </p:sp>
      <p:cxnSp>
        <p:nvCxnSpPr>
          <p:cNvPr id="12" name="直接箭头连接符 11"/>
          <p:cNvCxnSpPr/>
          <p:nvPr/>
        </p:nvCxnSpPr>
        <p:spPr bwMode="auto">
          <a:xfrm flipH="1" flipV="1">
            <a:off x="2108937" y="4817896"/>
            <a:ext cx="350160" cy="2"/>
          </a:xfrm>
          <a:prstGeom prst="straightConnector1">
            <a:avLst/>
          </a:prstGeom>
          <a:noFill/>
          <a:ln w="28575" cap="flat" cmpd="sng" algn="ctr">
            <a:solidFill>
              <a:srgbClr val="FF0000"/>
            </a:solidFill>
            <a:prstDash val="solid"/>
            <a:headEnd type="none" w="med" len="med"/>
            <a:tailEnd type="arrow"/>
          </a:ln>
          <a:effectLst/>
        </p:spPr>
      </p:cxnSp>
      <p:sp>
        <p:nvSpPr>
          <p:cNvPr id="13" name="TextBox 18"/>
          <p:cNvSpPr txBox="1"/>
          <p:nvPr/>
        </p:nvSpPr>
        <p:spPr>
          <a:xfrm>
            <a:off x="1417198" y="4665006"/>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测试集</a:t>
            </a:r>
          </a:p>
        </p:txBody>
      </p:sp>
      <p:cxnSp>
        <p:nvCxnSpPr>
          <p:cNvPr id="14" name="直接箭头连接符 13"/>
          <p:cNvCxnSpPr/>
          <p:nvPr/>
        </p:nvCxnSpPr>
        <p:spPr bwMode="auto">
          <a:xfrm flipV="1">
            <a:off x="3781391" y="2500033"/>
            <a:ext cx="0" cy="210015"/>
          </a:xfrm>
          <a:prstGeom prst="straightConnector1">
            <a:avLst/>
          </a:prstGeom>
          <a:noFill/>
          <a:ln w="28575" cap="flat" cmpd="sng" algn="ctr">
            <a:solidFill>
              <a:srgbClr val="FF0000"/>
            </a:solidFill>
            <a:prstDash val="solid"/>
            <a:headEnd type="none" w="med" len="med"/>
            <a:tailEnd type="arrow"/>
          </a:ln>
          <a:effectLst/>
        </p:spPr>
      </p:cxnSp>
      <p:sp>
        <p:nvSpPr>
          <p:cNvPr id="15" name="TextBox 18"/>
          <p:cNvSpPr txBox="1"/>
          <p:nvPr/>
        </p:nvSpPr>
        <p:spPr>
          <a:xfrm>
            <a:off x="3455472" y="2138771"/>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特征</a:t>
            </a:r>
          </a:p>
        </p:txBody>
      </p:sp>
      <p:cxnSp>
        <p:nvCxnSpPr>
          <p:cNvPr id="16" name="直接箭头连接符 15"/>
          <p:cNvCxnSpPr/>
          <p:nvPr/>
        </p:nvCxnSpPr>
        <p:spPr bwMode="auto">
          <a:xfrm flipV="1">
            <a:off x="6650085" y="2491069"/>
            <a:ext cx="0" cy="210015"/>
          </a:xfrm>
          <a:prstGeom prst="straightConnector1">
            <a:avLst/>
          </a:prstGeom>
          <a:noFill/>
          <a:ln w="28575" cap="flat" cmpd="sng" algn="ctr">
            <a:solidFill>
              <a:srgbClr val="FF0000"/>
            </a:solidFill>
            <a:prstDash val="solid"/>
            <a:headEnd type="none" w="med" len="med"/>
            <a:tailEnd type="arrow"/>
          </a:ln>
          <a:effectLst/>
        </p:spPr>
      </p:cxnSp>
      <p:sp>
        <p:nvSpPr>
          <p:cNvPr id="17" name="TextBox 18"/>
          <p:cNvSpPr txBox="1"/>
          <p:nvPr/>
        </p:nvSpPr>
        <p:spPr>
          <a:xfrm>
            <a:off x="6324166" y="2129807"/>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endParaRPr>
          </a:p>
        </p:txBody>
      </p:sp>
      <p:cxnSp>
        <p:nvCxnSpPr>
          <p:cNvPr id="18" name="直接箭头连接符 17"/>
          <p:cNvCxnSpPr/>
          <p:nvPr/>
        </p:nvCxnSpPr>
        <p:spPr bwMode="auto">
          <a:xfrm flipV="1">
            <a:off x="6816964" y="3290943"/>
            <a:ext cx="350160" cy="2"/>
          </a:xfrm>
          <a:prstGeom prst="straightConnector1">
            <a:avLst/>
          </a:prstGeom>
          <a:noFill/>
          <a:ln w="28575" cap="flat" cmpd="sng" algn="ctr">
            <a:solidFill>
              <a:srgbClr val="FF0000"/>
            </a:solidFill>
            <a:prstDash val="solid"/>
            <a:headEnd type="none" w="med" len="med"/>
            <a:tailEnd type="arrow"/>
          </a:ln>
          <a:effectLst/>
        </p:spPr>
      </p:cxnSp>
      <p:sp>
        <p:nvSpPr>
          <p:cNvPr id="19" name="TextBox 18"/>
          <p:cNvSpPr txBox="1"/>
          <p:nvPr/>
        </p:nvSpPr>
        <p:spPr>
          <a:xfrm>
            <a:off x="7167124" y="3121666"/>
            <a:ext cx="1142358"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训练样本</a:t>
            </a:r>
          </a:p>
        </p:txBody>
      </p:sp>
    </p:spTree>
    <p:extLst>
      <p:ext uri="{BB962C8B-B14F-4D97-AF65-F5344CB8AC3E}">
        <p14:creationId xmlns:p14="http://schemas.microsoft.com/office/powerpoint/2010/main" val="20784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3" name="内容占位符 2"/>
          <p:cNvSpPr>
            <a:spLocks noGrp="1"/>
          </p:cNvSpPr>
          <p:nvPr>
            <p:ph idx="1"/>
          </p:nvPr>
        </p:nvSpPr>
        <p:spPr>
          <a:xfrm>
            <a:off x="1284300" y="4838700"/>
            <a:ext cx="6522179" cy="1575939"/>
          </a:xfrm>
        </p:spPr>
        <p:txBody>
          <a:bodyPr/>
          <a:lstStyle/>
          <a:p>
            <a:r>
              <a:rPr lang="zh-CN" altLang="en-US" dirty="0"/>
              <a:t>按照</a:t>
            </a:r>
            <a:r>
              <a:rPr lang="zh-CN" altLang="en-US" b="1" dirty="0"/>
              <a:t>标记</a:t>
            </a:r>
            <a:r>
              <a:rPr lang="zh-CN" altLang="en-US" dirty="0"/>
              <a:t>区分</a:t>
            </a:r>
            <a:endParaRPr lang="en-US" altLang="zh-CN" dirty="0"/>
          </a:p>
          <a:p>
            <a:pPr lvl="1"/>
            <a:r>
              <a:rPr lang="zh-CN" altLang="en-US" dirty="0"/>
              <a:t>分类：</a:t>
            </a:r>
            <a:r>
              <a:rPr lang="zh-CN" altLang="en-US" b="1" dirty="0"/>
              <a:t>标记</a:t>
            </a:r>
            <a:r>
              <a:rPr lang="zh-CN" altLang="en-US" dirty="0"/>
              <a:t>为离散值（二分类、多分类）</a:t>
            </a:r>
            <a:endParaRPr lang="en-US" altLang="zh-CN" dirty="0"/>
          </a:p>
          <a:p>
            <a:pPr lvl="1"/>
            <a:r>
              <a:rPr lang="zh-CN" altLang="en-US" dirty="0"/>
              <a:t>回归：</a:t>
            </a:r>
            <a:r>
              <a:rPr lang="zh-CN" altLang="en-US" b="1" dirty="0"/>
              <a:t>标记</a:t>
            </a:r>
            <a:r>
              <a:rPr lang="zh-CN" altLang="en-US" dirty="0"/>
              <a:t>为连续值（瓜的成熟度）</a:t>
            </a:r>
            <a:endParaRPr lang="en-US" altLang="zh-CN" dirty="0"/>
          </a:p>
          <a:p>
            <a:pPr lvl="1"/>
            <a:r>
              <a:rPr lang="zh-CN" altLang="en-US" dirty="0"/>
              <a:t>聚类：没有</a:t>
            </a:r>
            <a:r>
              <a:rPr lang="zh-CN" altLang="en-US" b="1" dirty="0"/>
              <a:t>标记</a:t>
            </a:r>
            <a:endParaRPr lang="en-US" altLang="zh-CN" b="1" dirty="0"/>
          </a:p>
          <a:p>
            <a:endParaRPr lang="en-US" altLang="zh-CN" dirty="0"/>
          </a:p>
        </p:txBody>
      </p:sp>
      <p:sp>
        <p:nvSpPr>
          <p:cNvPr id="4" name="日期占位符 3"/>
          <p:cNvSpPr>
            <a:spLocks noGrp="1"/>
          </p:cNvSpPr>
          <p:nvPr>
            <p:ph type="dt" sz="half" idx="10"/>
          </p:nvPr>
        </p:nvSpPr>
        <p:spPr/>
        <p:txBody>
          <a:bodyPr/>
          <a:lstStyle/>
          <a:p>
            <a:fld id="{790E13FC-9D96-4F1B-9F17-43A65F2A1219}"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301" y="1905001"/>
            <a:ext cx="6522179" cy="24405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p:cNvCxnSpPr/>
          <p:nvPr/>
        </p:nvCxnSpPr>
        <p:spPr bwMode="auto">
          <a:xfrm flipV="1">
            <a:off x="7078710" y="4345589"/>
            <a:ext cx="0" cy="210015"/>
          </a:xfrm>
          <a:prstGeom prst="straightConnector1">
            <a:avLst/>
          </a:prstGeom>
          <a:noFill/>
          <a:ln w="28575" cap="flat" cmpd="sng" algn="ctr">
            <a:solidFill>
              <a:srgbClr val="FF0000"/>
            </a:solidFill>
            <a:prstDash val="solid"/>
            <a:headEnd type="none" w="med" len="med"/>
            <a:tailEnd type="arrow"/>
          </a:ln>
          <a:effectLst/>
        </p:spPr>
      </p:cxnSp>
      <p:sp>
        <p:nvSpPr>
          <p:cNvPr id="10" name="TextBox 18"/>
          <p:cNvSpPr txBox="1"/>
          <p:nvPr/>
        </p:nvSpPr>
        <p:spPr>
          <a:xfrm>
            <a:off x="6754192" y="4567932"/>
            <a:ext cx="64903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endParaRPr>
          </a:p>
        </p:txBody>
      </p:sp>
    </p:spTree>
    <p:extLst>
      <p:ext uri="{BB962C8B-B14F-4D97-AF65-F5344CB8AC3E}">
        <p14:creationId xmlns:p14="http://schemas.microsoft.com/office/powerpoint/2010/main" val="95242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0125" y="2085975"/>
            <a:ext cx="5124450" cy="1028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8" name="矩形 7"/>
          <p:cNvSpPr/>
          <p:nvPr/>
        </p:nvSpPr>
        <p:spPr>
          <a:xfrm>
            <a:off x="1000125" y="3204194"/>
            <a:ext cx="5124450" cy="6343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zh-CN" altLang="en-US" dirty="0"/>
              <a:t>按照标记区分</a:t>
            </a:r>
            <a:endParaRPr lang="en-US" altLang="zh-CN" dirty="0"/>
          </a:p>
          <a:p>
            <a:pPr lvl="1"/>
            <a:endParaRPr lang="en-US" altLang="zh-CN" dirty="0"/>
          </a:p>
          <a:p>
            <a:pPr lvl="1"/>
            <a:r>
              <a:rPr lang="zh-CN" altLang="en-US" dirty="0">
                <a:solidFill>
                  <a:schemeClr val="bg1"/>
                </a:solidFill>
              </a:rPr>
              <a:t>分类：标记为离散值（二分类、多分类）</a:t>
            </a:r>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回归：标记为连续值（瓜的成熟度）</a:t>
            </a:r>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聚类：没有标记</a:t>
            </a:r>
            <a:endParaRPr lang="zh-CN" altLang="en-US" dirty="0"/>
          </a:p>
        </p:txBody>
      </p:sp>
      <p:sp>
        <p:nvSpPr>
          <p:cNvPr id="4" name="日期占位符 3"/>
          <p:cNvSpPr>
            <a:spLocks noGrp="1"/>
          </p:cNvSpPr>
          <p:nvPr>
            <p:ph type="dt" sz="half" idx="10"/>
          </p:nvPr>
        </p:nvSpPr>
        <p:spPr/>
        <p:txBody>
          <a:bodyPr/>
          <a:lstStyle/>
          <a:p>
            <a:fld id="{0531BB26-6CDA-4C39-823A-A93481874864}"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p:sp>
        <p:nvSpPr>
          <p:cNvPr id="9" name="文本框 8"/>
          <p:cNvSpPr txBox="1"/>
          <p:nvPr/>
        </p:nvSpPr>
        <p:spPr>
          <a:xfrm>
            <a:off x="6496050" y="2210484"/>
            <a:ext cx="2124075" cy="646331"/>
          </a:xfrm>
          <a:prstGeom prst="rect">
            <a:avLst/>
          </a:prstGeom>
          <a:noFill/>
        </p:spPr>
        <p:txBody>
          <a:bodyPr wrap="square" rtlCol="0">
            <a:spAutoFit/>
          </a:bodyPr>
          <a:lstStyle/>
          <a:p>
            <a:r>
              <a:rPr lang="zh-CN" altLang="en-US" dirty="0">
                <a:solidFill>
                  <a:schemeClr val="accent5"/>
                </a:solidFill>
              </a:rPr>
              <a:t>监督学习</a:t>
            </a:r>
            <a:endParaRPr lang="en-US" altLang="zh-CN" dirty="0">
              <a:solidFill>
                <a:schemeClr val="accent5"/>
              </a:solidFill>
            </a:endParaRPr>
          </a:p>
          <a:p>
            <a:r>
              <a:rPr lang="en-US" altLang="zh-CN" dirty="0">
                <a:solidFill>
                  <a:schemeClr val="accent5"/>
                </a:solidFill>
              </a:rPr>
              <a:t>Supervised Learning</a:t>
            </a:r>
            <a:endParaRPr lang="zh-CN" altLang="en-US" dirty="0">
              <a:solidFill>
                <a:schemeClr val="accent5"/>
              </a:solidFill>
            </a:endParaRPr>
          </a:p>
        </p:txBody>
      </p:sp>
      <p:sp>
        <p:nvSpPr>
          <p:cNvPr id="11" name="右大括号 10"/>
          <p:cNvSpPr/>
          <p:nvPr/>
        </p:nvSpPr>
        <p:spPr>
          <a:xfrm>
            <a:off x="6191250" y="2103470"/>
            <a:ext cx="200025" cy="993710"/>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a:off x="6191250" y="3211479"/>
            <a:ext cx="200025" cy="616886"/>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6496050" y="3211479"/>
            <a:ext cx="2390775" cy="646331"/>
          </a:xfrm>
          <a:prstGeom prst="rect">
            <a:avLst/>
          </a:prstGeom>
          <a:noFill/>
        </p:spPr>
        <p:txBody>
          <a:bodyPr wrap="square" rtlCol="0">
            <a:spAutoFit/>
          </a:bodyPr>
          <a:lstStyle/>
          <a:p>
            <a:r>
              <a:rPr lang="zh-CN" altLang="en-US" dirty="0">
                <a:solidFill>
                  <a:schemeClr val="accent6"/>
                </a:solidFill>
              </a:rPr>
              <a:t>无监督学习</a:t>
            </a:r>
            <a:endParaRPr lang="en-US" altLang="zh-CN" dirty="0">
              <a:solidFill>
                <a:schemeClr val="accent6"/>
              </a:solidFill>
            </a:endParaRPr>
          </a:p>
          <a:p>
            <a:r>
              <a:rPr lang="en-US" altLang="zh-CN" dirty="0">
                <a:solidFill>
                  <a:schemeClr val="accent6"/>
                </a:solidFill>
              </a:rPr>
              <a:t>Unsupervised Learning</a:t>
            </a:r>
            <a:endParaRPr lang="zh-CN" altLang="en-US" dirty="0">
              <a:solidFill>
                <a:schemeClr val="accent6"/>
              </a:solidFill>
            </a:endParaRPr>
          </a:p>
        </p:txBody>
      </p:sp>
      <p:sp>
        <p:nvSpPr>
          <p:cNvPr id="14" name="文本框 13"/>
          <p:cNvSpPr txBox="1"/>
          <p:nvPr/>
        </p:nvSpPr>
        <p:spPr>
          <a:xfrm>
            <a:off x="3262312" y="4983129"/>
            <a:ext cx="2390775" cy="646331"/>
          </a:xfrm>
          <a:prstGeom prst="rect">
            <a:avLst/>
          </a:prstGeom>
          <a:noFill/>
        </p:spPr>
        <p:txBody>
          <a:bodyPr wrap="square" rtlCol="0">
            <a:spAutoFit/>
          </a:bodyPr>
          <a:lstStyle/>
          <a:p>
            <a:r>
              <a:rPr lang="zh-CN" altLang="en-US" dirty="0">
                <a:solidFill>
                  <a:schemeClr val="accent6"/>
                </a:solidFill>
              </a:rPr>
              <a:t>无监督学习</a:t>
            </a:r>
            <a:endParaRPr lang="en-US" altLang="zh-CN" dirty="0">
              <a:solidFill>
                <a:schemeClr val="accent6"/>
              </a:solidFill>
            </a:endParaRPr>
          </a:p>
          <a:p>
            <a:r>
              <a:rPr lang="en-US" altLang="zh-CN" dirty="0">
                <a:solidFill>
                  <a:schemeClr val="accent6"/>
                </a:solidFill>
              </a:rPr>
              <a:t>Unsupervised Learning</a:t>
            </a:r>
            <a:endParaRPr lang="zh-CN" altLang="en-US" dirty="0">
              <a:solidFill>
                <a:schemeClr val="accent6"/>
              </a:solidFill>
            </a:endParaRPr>
          </a:p>
        </p:txBody>
      </p:sp>
      <p:sp>
        <p:nvSpPr>
          <p:cNvPr id="15" name="文本框 14"/>
          <p:cNvSpPr txBox="1"/>
          <p:nvPr/>
        </p:nvSpPr>
        <p:spPr>
          <a:xfrm>
            <a:off x="628650" y="4983129"/>
            <a:ext cx="2124075" cy="646331"/>
          </a:xfrm>
          <a:prstGeom prst="rect">
            <a:avLst/>
          </a:prstGeom>
          <a:noFill/>
        </p:spPr>
        <p:txBody>
          <a:bodyPr wrap="square" rtlCol="0">
            <a:spAutoFit/>
          </a:bodyPr>
          <a:lstStyle/>
          <a:p>
            <a:r>
              <a:rPr lang="zh-CN" altLang="en-US" dirty="0">
                <a:solidFill>
                  <a:schemeClr val="accent5"/>
                </a:solidFill>
              </a:rPr>
              <a:t>监督学习</a:t>
            </a:r>
            <a:endParaRPr lang="en-US" altLang="zh-CN" dirty="0">
              <a:solidFill>
                <a:schemeClr val="accent5"/>
              </a:solidFill>
            </a:endParaRPr>
          </a:p>
          <a:p>
            <a:r>
              <a:rPr lang="en-US" altLang="zh-CN" dirty="0">
                <a:solidFill>
                  <a:schemeClr val="accent5"/>
                </a:solidFill>
              </a:rPr>
              <a:t>Supervised Learning</a:t>
            </a:r>
            <a:endParaRPr lang="zh-CN" altLang="en-US" dirty="0">
              <a:solidFill>
                <a:schemeClr val="accent5"/>
              </a:solidFill>
            </a:endParaRPr>
          </a:p>
        </p:txBody>
      </p:sp>
      <p:sp>
        <p:nvSpPr>
          <p:cNvPr id="16" name="文本框 15"/>
          <p:cNvSpPr txBox="1"/>
          <p:nvPr/>
        </p:nvSpPr>
        <p:spPr>
          <a:xfrm>
            <a:off x="6496050" y="4994172"/>
            <a:ext cx="2604310" cy="646331"/>
          </a:xfrm>
          <a:prstGeom prst="rect">
            <a:avLst/>
          </a:prstGeom>
          <a:noFill/>
        </p:spPr>
        <p:txBody>
          <a:bodyPr wrap="square" rtlCol="0">
            <a:spAutoFit/>
          </a:bodyPr>
          <a:lstStyle/>
          <a:p>
            <a:r>
              <a:rPr lang="zh-CN" altLang="en-US" dirty="0"/>
              <a:t>半监督学习</a:t>
            </a:r>
            <a:endParaRPr lang="en-US" altLang="zh-CN" dirty="0"/>
          </a:p>
          <a:p>
            <a:r>
              <a:rPr lang="en-US" altLang="zh-CN" dirty="0"/>
              <a:t>Semi-supervised Learning</a:t>
            </a:r>
            <a:endParaRPr lang="zh-CN" altLang="en-US" dirty="0"/>
          </a:p>
        </p:txBody>
      </p:sp>
      <p:sp>
        <p:nvSpPr>
          <p:cNvPr id="17" name="文本框 16"/>
          <p:cNvSpPr txBox="1"/>
          <p:nvPr/>
        </p:nvSpPr>
        <p:spPr>
          <a:xfrm>
            <a:off x="5755262" y="5106239"/>
            <a:ext cx="444905" cy="400110"/>
          </a:xfrm>
          <a:prstGeom prst="rect">
            <a:avLst/>
          </a:prstGeom>
          <a:noFill/>
        </p:spPr>
        <p:txBody>
          <a:bodyPr wrap="square" rtlCol="0">
            <a:spAutoFit/>
          </a:bodyPr>
          <a:lstStyle/>
          <a:p>
            <a:r>
              <a:rPr lang="en-US" altLang="zh-CN" sz="2000" b="1" dirty="0"/>
              <a:t>=</a:t>
            </a:r>
            <a:endParaRPr lang="zh-CN" altLang="en-US" sz="2000" b="1" dirty="0"/>
          </a:p>
        </p:txBody>
      </p:sp>
      <p:sp>
        <p:nvSpPr>
          <p:cNvPr id="18" name="文本框 17"/>
          <p:cNvSpPr txBox="1"/>
          <p:nvPr/>
        </p:nvSpPr>
        <p:spPr>
          <a:xfrm>
            <a:off x="2795588" y="5117283"/>
            <a:ext cx="444905" cy="400110"/>
          </a:xfrm>
          <a:prstGeom prst="rect">
            <a:avLst/>
          </a:prstGeom>
          <a:noFill/>
        </p:spPr>
        <p:txBody>
          <a:bodyPr wrap="square" rtlCol="0">
            <a:spAutoFit/>
          </a:bodyPr>
          <a:lstStyle/>
          <a:p>
            <a:r>
              <a:rPr lang="en-US" altLang="zh-CN" sz="2000" b="1" dirty="0"/>
              <a:t>+</a:t>
            </a:r>
            <a:endParaRPr lang="zh-CN" altLang="en-US" sz="2000" b="1" dirty="0"/>
          </a:p>
        </p:txBody>
      </p:sp>
    </p:spTree>
    <p:extLst>
      <p:ext uri="{BB962C8B-B14F-4D97-AF65-F5344CB8AC3E}">
        <p14:creationId xmlns:p14="http://schemas.microsoft.com/office/powerpoint/2010/main" val="146195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泛化能力</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机器学习的目标是使得学到的模型能很好的适用于“新样本”</a:t>
                </a:r>
                <a:r>
                  <a:rPr lang="en-US" altLang="zh-CN" dirty="0"/>
                  <a:t>,</a:t>
                </a:r>
                <a:r>
                  <a:rPr lang="zh-CN" altLang="en-US" dirty="0"/>
                  <a:t>而不仅仅是训练集合，我们称模型适用于新样本的能力为泛化</a:t>
                </a:r>
                <a:r>
                  <a:rPr lang="en-US" altLang="zh-CN" dirty="0"/>
                  <a:t>(generalization)</a:t>
                </a:r>
                <a:r>
                  <a:rPr lang="zh-CN" altLang="en-US" dirty="0"/>
                  <a:t>能力。</a:t>
                </a:r>
                <a:endParaRPr lang="en-US" altLang="zh-CN" dirty="0"/>
              </a:p>
              <a:p>
                <a:endParaRPr lang="en-US" altLang="zh-CN" dirty="0"/>
              </a:p>
              <a:p>
                <a:endParaRPr lang="en-US" altLang="zh-CN" dirty="0"/>
              </a:p>
              <a:p>
                <a:endParaRPr lang="en-US" altLang="zh-CN" dirty="0"/>
              </a:p>
              <a:p>
                <a:r>
                  <a:rPr lang="zh-CN" altLang="en-US" dirty="0"/>
                  <a:t>通常假设样本空间中的样本服从一个未知分布 </a:t>
                </a:r>
                <a14:m>
                  <m:oMath xmlns:m="http://schemas.openxmlformats.org/officeDocument/2006/math">
                    <m:r>
                      <a:rPr lang="en-US" altLang="zh-CN" b="0" i="1" smtClean="0">
                        <a:latin typeface="Cambria Math" panose="02040503050406030204" pitchFamily="18" charset="0"/>
                      </a:rPr>
                      <m:t>𝒟</m:t>
                    </m:r>
                  </m:oMath>
                </a14:m>
                <a:r>
                  <a:rPr lang="zh-CN" altLang="en-US" dirty="0"/>
                  <a:t> </a:t>
                </a:r>
                <a:r>
                  <a:rPr lang="en-US" altLang="zh-CN" dirty="0"/>
                  <a:t>, </a:t>
                </a:r>
                <a:r>
                  <a:rPr lang="zh-CN" altLang="en-US" dirty="0"/>
                  <a:t>样本从这个分布中独立获得，即“独立同分布”</a:t>
                </a:r>
                <a:r>
                  <a:rPr lang="en-US" altLang="zh-CN" dirty="0"/>
                  <a:t>(</a:t>
                </a:r>
                <a:r>
                  <a:rPr lang="en-US" altLang="zh-CN" dirty="0" err="1"/>
                  <a:t>i.i.d</a:t>
                </a:r>
                <a:r>
                  <a:rPr lang="en-US" altLang="zh-CN" dirty="0"/>
                  <a:t>)</a:t>
                </a:r>
                <a:r>
                  <a:rPr lang="zh-CN" altLang="en-US" dirty="0"/>
                  <a:t>。一般而言训练样本越多越有可能通过学习获得强泛化能力的模型</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942440-B5FB-4B80-9241-6A36087D334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p:spTree>
    <p:extLst>
      <p:ext uri="{BB962C8B-B14F-4D97-AF65-F5344CB8AC3E}">
        <p14:creationId xmlns:p14="http://schemas.microsoft.com/office/powerpoint/2010/main" val="251639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假设空间</a:t>
            </a:r>
          </a:p>
        </p:txBody>
      </p:sp>
      <p:sp>
        <p:nvSpPr>
          <p:cNvPr id="4" name="日期占位符 3"/>
          <p:cNvSpPr>
            <a:spLocks noGrp="1"/>
          </p:cNvSpPr>
          <p:nvPr>
            <p:ph type="dt" sz="half" idx="10"/>
          </p:nvPr>
        </p:nvSpPr>
        <p:spPr/>
        <p:txBody>
          <a:bodyPr/>
          <a:lstStyle/>
          <a:p>
            <a:fld id="{BFAF6834-473B-4904-9112-D0FDFB0DD95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p:sp>
        <p:nvSpPr>
          <p:cNvPr id="7" name="Rectangle 3"/>
          <p:cNvSpPr>
            <a:spLocks noChangeArrowheads="1"/>
          </p:cNvSpPr>
          <p:nvPr/>
        </p:nvSpPr>
        <p:spPr bwMode="auto">
          <a:xfrm>
            <a:off x="3822898" y="5048250"/>
            <a:ext cx="5172818" cy="1000067"/>
          </a:xfrm>
          <a:prstGeom prst="rect">
            <a:avLst/>
          </a:prstGeom>
          <a:ln w="38100">
            <a:noFill/>
          </a:ln>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a:solidFill>
                  <a:srgbClr val="FF0000"/>
                </a:solidFill>
                <a:latin typeface="Times New Roman" panose="02020603050405020304" pitchFamily="18" charset="0"/>
                <a:ea typeface="微软雅黑" panose="020B0503020204020204" pitchFamily="34" charset="-122"/>
              </a:rPr>
              <a:t>在假设空间中搜索不违背训练集的假设</a:t>
            </a:r>
            <a:endParaRPr lang="en-US" altLang="zh-CN" sz="2200" b="1" dirty="0">
              <a:solidFill>
                <a:srgbClr val="FF0000"/>
              </a:solidFill>
              <a:latin typeface="Times New Roman" panose="02020603050405020304" pitchFamily="18" charset="0"/>
              <a:ea typeface="微软雅黑" panose="020B0503020204020204" pitchFamily="34" charset="-122"/>
            </a:endParaRPr>
          </a:p>
          <a:p>
            <a:pPr marL="0" indent="0">
              <a:lnSpc>
                <a:spcPts val="3200"/>
              </a:lnSpc>
              <a:buNone/>
            </a:pPr>
            <a:r>
              <a:rPr lang="zh-CN" altLang="en-US" sz="2200" b="1" dirty="0">
                <a:solidFill>
                  <a:srgbClr val="FF0000"/>
                </a:solidFill>
                <a:latin typeface="Times New Roman" panose="02020603050405020304" pitchFamily="18" charset="0"/>
                <a:ea typeface="微软雅黑" panose="020B0503020204020204" pitchFamily="34" charset="-122"/>
              </a:rPr>
              <a:t>假设空间大小：</a:t>
            </a:r>
            <a:r>
              <a:rPr lang="en-US" altLang="zh-CN" sz="2200" b="1" dirty="0">
                <a:solidFill>
                  <a:srgbClr val="FF0000"/>
                </a:solidFill>
                <a:latin typeface="Times New Roman" panose="02020603050405020304" pitchFamily="18" charset="0"/>
                <a:ea typeface="微软雅黑" panose="020B0503020204020204" pitchFamily="34" charset="-122"/>
              </a:rPr>
              <a:t>3*4</a:t>
            </a:r>
            <a:r>
              <a:rPr lang="zh-CN" altLang="en-US" sz="2200" b="1" dirty="0">
                <a:solidFill>
                  <a:srgbClr val="FF0000"/>
                </a:solidFill>
                <a:latin typeface="Times New Roman" panose="02020603050405020304" pitchFamily="18" charset="0"/>
                <a:ea typeface="微软雅黑" panose="020B0503020204020204" pitchFamily="34" charset="-122"/>
              </a:rPr>
              <a:t>*</a:t>
            </a:r>
            <a:r>
              <a:rPr lang="en-US" altLang="zh-CN" sz="2200" b="1" dirty="0">
                <a:solidFill>
                  <a:srgbClr val="FF0000"/>
                </a:solidFill>
                <a:latin typeface="Times New Roman" panose="02020603050405020304" pitchFamily="18" charset="0"/>
                <a:ea typeface="微软雅黑" panose="020B0503020204020204" pitchFamily="34" charset="-122"/>
              </a:rPr>
              <a:t>4+1=49</a:t>
            </a:r>
            <a:endParaRPr lang="zh-CN" altLang="en-US" sz="2200" i="0" dirty="0">
              <a:solidFill>
                <a:srgbClr val="FF0000"/>
              </a:solidFill>
              <a:latin typeface="Times New Roman" panose="02020603050405020304" pitchFamily="18" charset="0"/>
              <a:ea typeface="微软雅黑" panose="020B0503020204020204" pitchFamily="34" charset="-122"/>
            </a:endParaRPr>
          </a:p>
        </p:txBody>
      </p:sp>
      <p:pic>
        <p:nvPicPr>
          <p:cNvPr id="9"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61" y="1505989"/>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1738318" y="4097517"/>
                <a:ext cx="5169180" cy="646331"/>
              </a:xfrm>
              <a:prstGeom prst="rect">
                <a:avLst/>
              </a:prstGeom>
              <a:solidFill>
                <a:schemeClr val="accent2">
                  <a:lumMod val="20000"/>
                  <a:lumOff val="80000"/>
                </a:schemeClr>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dirty="0">
                    <a:latin typeface="Times New Roman" panose="02020603050405020304" pitchFamily="18" charset="0"/>
                    <a:ea typeface="微软雅黑" panose="020B0503020204020204" pitchFamily="34" charset="-122"/>
                  </a:rPr>
                  <a:t>(</a:t>
                </a:r>
                <a:r>
                  <a:rPr lang="zh-CN" altLang="en-US" sz="2200" dirty="0">
                    <a:latin typeface="Times New Roman" panose="02020603050405020304" pitchFamily="18" charset="0"/>
                    <a:ea typeface="微软雅黑" panose="020B0503020204020204" pitchFamily="34" charset="-122"/>
                  </a:rPr>
                  <a:t>色泽</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latin typeface="Cambria Math"/>
                        <a:ea typeface="Cambria Math"/>
                      </a:rPr>
                      <m:t>⋀</m:t>
                    </m:r>
                  </m:oMath>
                </a14:m>
                <a:r>
                  <a:rPr lang="en-US" altLang="zh-CN" sz="2200" dirty="0">
                    <a:latin typeface="Times New Roman" panose="02020603050405020304" pitchFamily="18" charset="0"/>
                    <a:ea typeface="微软雅黑" panose="020B0503020204020204" pitchFamily="34" charset="-122"/>
                  </a:rPr>
                  <a:t> (</a:t>
                </a:r>
                <a:r>
                  <a:rPr lang="zh-CN" altLang="en-US" sz="2200" dirty="0">
                    <a:latin typeface="Times New Roman" panose="02020603050405020304" pitchFamily="18" charset="0"/>
                    <a:ea typeface="微软雅黑" panose="020B0503020204020204" pitchFamily="34" charset="-122"/>
                  </a:rPr>
                  <a:t>根蒂</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ea typeface="微软雅黑" panose="020B0503020204020204" pitchFamily="34" charset="-122"/>
                  </a:rPr>
                  <a:t> (</a:t>
                </a:r>
                <a:r>
                  <a:rPr lang="zh-CN" altLang="en-US" sz="2200" dirty="0">
                    <a:solidFill>
                      <a:schemeClr val="tx1"/>
                    </a:solidFill>
                    <a:latin typeface="Times New Roman" panose="02020603050405020304" pitchFamily="18" charset="0"/>
                    <a:ea typeface="微软雅黑" panose="020B0503020204020204" pitchFamily="34" charset="-122"/>
                  </a:rPr>
                  <a:t>敲声</a:t>
                </a:r>
                <a:r>
                  <a:rPr lang="en-US" altLang="zh-CN" sz="2200" dirty="0">
                    <a:solidFill>
                      <a:schemeClr val="tx1"/>
                    </a:solidFill>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smtClean="0">
                        <a:solidFill>
                          <a:schemeClr val="tx1"/>
                        </a:solidFill>
                        <a:latin typeface="Cambria Math"/>
                        <a:ea typeface="Cambria Math"/>
                      </a:rPr>
                      <m:t>↔</m:t>
                    </m:r>
                  </m:oMath>
                </a14:m>
                <a:r>
                  <a:rPr lang="zh-CN" altLang="en-US" sz="2200" dirty="0">
                    <a:solidFill>
                      <a:schemeClr val="tx1"/>
                    </a:solidFill>
                    <a:latin typeface="Times New Roman" panose="02020603050405020304" pitchFamily="18" charset="0"/>
                    <a:ea typeface="微软雅黑" panose="020B0503020204020204" pitchFamily="34" charset="-122"/>
                  </a:rPr>
                  <a:t> 好瓜</a:t>
                </a:r>
                <a:endParaRPr lang="zh-CN" altLang="en-US" sz="2200" i="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0" name="Rectangle 3"/>
              <p:cNvSpPr>
                <a:spLocks noRot="1" noChangeAspect="1" noMove="1" noResize="1" noEditPoints="1" noAdjustHandles="1" noChangeArrowheads="1" noChangeShapeType="1" noTextEdit="1"/>
              </p:cNvSpPr>
              <p:nvPr/>
            </p:nvSpPr>
            <p:spPr bwMode="auto">
              <a:xfrm>
                <a:off x="1738318" y="4097517"/>
                <a:ext cx="5169180" cy="646331"/>
              </a:xfrm>
              <a:prstGeom prst="rect">
                <a:avLst/>
              </a:prstGeom>
              <a:blipFill>
                <a:blip r:embed="rId4"/>
                <a:stretch>
                  <a:fillRect/>
                </a:stretch>
              </a:blipFill>
              <a:ln w="38100">
                <a:solidFill>
                  <a:schemeClr val="accent2"/>
                </a:solidFill>
              </a:ln>
              <a:extLst/>
            </p:spPr>
            <p:txBody>
              <a:bodyPr/>
              <a:lstStyle/>
              <a:p>
                <a:r>
                  <a:rPr lang="zh-CN" altLang="en-US">
                    <a:noFill/>
                  </a:rPr>
                  <a:t> </a:t>
                </a:r>
              </a:p>
            </p:txBody>
          </p:sp>
        </mc:Fallback>
      </mc:AlternateContent>
      <p:sp>
        <p:nvSpPr>
          <p:cNvPr id="11" name="文本框 10"/>
          <p:cNvSpPr txBox="1"/>
          <p:nvPr/>
        </p:nvSpPr>
        <p:spPr>
          <a:xfrm>
            <a:off x="352425" y="4097517"/>
            <a:ext cx="1353681" cy="646331"/>
          </a:xfrm>
          <a:prstGeom prst="rect">
            <a:avLst/>
          </a:prstGeom>
          <a:noFill/>
        </p:spPr>
        <p:txBody>
          <a:bodyPr wrap="square" rtlCol="0">
            <a:spAutoFit/>
          </a:bodyPr>
          <a:lstStyle/>
          <a:p>
            <a:pPr algn="r"/>
            <a:r>
              <a:rPr lang="zh-CN" altLang="en-US" b="1" dirty="0"/>
              <a:t>假设</a:t>
            </a:r>
            <a:r>
              <a:rPr lang="en-US" altLang="zh-CN" b="1" dirty="0"/>
              <a:t>Hypothesis</a:t>
            </a:r>
            <a:endParaRPr lang="zh-CN" altLang="en-US" b="1" dirty="0"/>
          </a:p>
        </p:txBody>
      </p:sp>
      <p:sp>
        <p:nvSpPr>
          <p:cNvPr id="13" name="下箭头 12"/>
          <p:cNvSpPr/>
          <p:nvPr/>
        </p:nvSpPr>
        <p:spPr>
          <a:xfrm>
            <a:off x="4009319" y="35044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333169" y="3561833"/>
            <a:ext cx="2943931" cy="369332"/>
          </a:xfrm>
          <a:prstGeom prst="rect">
            <a:avLst/>
          </a:prstGeom>
          <a:noFill/>
        </p:spPr>
        <p:txBody>
          <a:bodyPr wrap="square" rtlCol="0">
            <a:spAutoFit/>
          </a:bodyPr>
          <a:lstStyle/>
          <a:p>
            <a:r>
              <a:rPr lang="zh-CN" altLang="en-US" dirty="0"/>
              <a:t>归纳学习 </a:t>
            </a:r>
            <a:r>
              <a:rPr lang="en-US" altLang="zh-CN" dirty="0"/>
              <a:t>inductive learning</a:t>
            </a:r>
            <a:endParaRPr lang="zh-CN" altLang="en-US" dirty="0"/>
          </a:p>
        </p:txBody>
      </p:sp>
      <p:sp>
        <p:nvSpPr>
          <p:cNvPr id="15" name="文本框 14"/>
          <p:cNvSpPr txBox="1"/>
          <p:nvPr/>
        </p:nvSpPr>
        <p:spPr>
          <a:xfrm>
            <a:off x="1971675" y="5048250"/>
            <a:ext cx="1689611" cy="923330"/>
          </a:xfrm>
          <a:prstGeom prst="rect">
            <a:avLst/>
          </a:prstGeom>
          <a:noFill/>
        </p:spPr>
        <p:txBody>
          <a:bodyPr wrap="square" rtlCol="0">
            <a:spAutoFit/>
          </a:bodyPr>
          <a:lstStyle/>
          <a:p>
            <a:pPr marL="342900" indent="-342900">
              <a:buFont typeface="+mj-lt"/>
              <a:buAutoNum type="arabicPeriod"/>
            </a:pPr>
            <a:r>
              <a:rPr lang="zh-CN" altLang="en-US" dirty="0"/>
              <a:t>青绿</a:t>
            </a:r>
            <a:endParaRPr lang="en-US" altLang="zh-CN" dirty="0"/>
          </a:p>
          <a:p>
            <a:pPr marL="342900" indent="-342900">
              <a:buFont typeface="+mj-lt"/>
              <a:buAutoNum type="arabicPeriod"/>
            </a:pPr>
            <a:r>
              <a:rPr lang="zh-CN" altLang="en-US" dirty="0"/>
              <a:t>乌黑</a:t>
            </a:r>
            <a:endParaRPr lang="en-US" altLang="zh-CN" dirty="0"/>
          </a:p>
          <a:p>
            <a:pPr marL="342900" indent="-342900">
              <a:buFont typeface="+mj-lt"/>
              <a:buAutoNum type="arabicPeriod"/>
            </a:pPr>
            <a:r>
              <a:rPr lang="zh-CN" altLang="en-US" dirty="0"/>
              <a:t>* </a:t>
            </a:r>
            <a:r>
              <a:rPr lang="en-US" altLang="zh-CN" dirty="0"/>
              <a:t>(</a:t>
            </a:r>
            <a:r>
              <a:rPr lang="zh-CN" altLang="en-US" dirty="0"/>
              <a:t>通配符</a:t>
            </a:r>
            <a:r>
              <a:rPr lang="en-US" altLang="zh-CN" dirty="0"/>
              <a:t>)</a:t>
            </a:r>
            <a:endParaRPr lang="zh-CN" altLang="en-US" dirty="0"/>
          </a:p>
        </p:txBody>
      </p:sp>
      <p:cxnSp>
        <p:nvCxnSpPr>
          <p:cNvPr id="17" name="直接箭头连接符 16"/>
          <p:cNvCxnSpPr>
            <a:endCxn id="15" idx="0"/>
          </p:cNvCxnSpPr>
          <p:nvPr/>
        </p:nvCxnSpPr>
        <p:spPr>
          <a:xfrm flipH="1">
            <a:off x="2816481" y="4581525"/>
            <a:ext cx="69594" cy="466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6286500" y="6146798"/>
                <a:ext cx="2709216" cy="369332"/>
              </a:xfrm>
              <a:prstGeom prst="rect">
                <a:avLst/>
              </a:prstGeom>
              <a:noFill/>
            </p:spPr>
            <p:txBody>
              <a:bodyPr wrap="square" rtlCol="0">
                <a:spAutoFit/>
              </a:bodyPr>
              <a:lstStyle/>
              <a:p>
                <a14:m>
                  <m:oMath xmlns:m="http://schemas.openxmlformats.org/officeDocument/2006/math">
                    <m:r>
                      <a:rPr lang="zh-CN" altLang="en-US" i="1" smtClean="0">
                        <a:latin typeface="Cambria Math" panose="02040503050406030204" pitchFamily="18" charset="0"/>
                      </a:rPr>
                      <m:t>∅</m:t>
                    </m:r>
                  </m:oMath>
                </a14:m>
                <a:r>
                  <a:rPr lang="zh-CN" altLang="en-US" dirty="0"/>
                  <a:t> 表示好瓜概念不成立</a:t>
                </a:r>
              </a:p>
            </p:txBody>
          </p:sp>
        </mc:Choice>
        <mc:Fallback xmlns="">
          <p:sp>
            <p:nvSpPr>
              <p:cNvPr id="20" name="文本框 19"/>
              <p:cNvSpPr txBox="1">
                <a:spLocks noRot="1" noChangeAspect="1" noMove="1" noResize="1" noEditPoints="1" noAdjustHandles="1" noChangeArrowheads="1" noChangeShapeType="1" noTextEdit="1"/>
              </p:cNvSpPr>
              <p:nvPr/>
            </p:nvSpPr>
            <p:spPr>
              <a:xfrm>
                <a:off x="6286500" y="6146798"/>
                <a:ext cx="2709216" cy="369332"/>
              </a:xfrm>
              <a:prstGeom prst="rect">
                <a:avLst/>
              </a:prstGeom>
              <a:blipFill>
                <a:blip r:embed="rId5"/>
                <a:stretch>
                  <a:fillRect t="-8197" b="-24590"/>
                </a:stretch>
              </a:blipFill>
            </p:spPr>
            <p:txBody>
              <a:bodyPr/>
              <a:lstStyle/>
              <a:p>
                <a:r>
                  <a:rPr lang="zh-CN" altLang="en-US">
                    <a:noFill/>
                  </a:rPr>
                  <a:t> </a:t>
                </a:r>
              </a:p>
            </p:txBody>
          </p:sp>
        </mc:Fallback>
      </mc:AlternateContent>
      <p:cxnSp>
        <p:nvCxnSpPr>
          <p:cNvPr id="22" name="直接箭头连接符 21"/>
          <p:cNvCxnSpPr/>
          <p:nvPr/>
        </p:nvCxnSpPr>
        <p:spPr>
          <a:xfrm>
            <a:off x="6838950" y="5954625"/>
            <a:ext cx="68548" cy="238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4" name="日期占位符 3"/>
          <p:cNvSpPr>
            <a:spLocks noGrp="1"/>
          </p:cNvSpPr>
          <p:nvPr>
            <p:ph type="dt" sz="half" idx="10"/>
          </p:nvPr>
        </p:nvSpPr>
        <p:spPr/>
        <p:txBody>
          <a:bodyPr/>
          <a:lstStyle/>
          <a:p>
            <a:fld id="{8F66A6C7-F737-4A95-97ED-5351926CD4CE}"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8" y="1346201"/>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706" y="4539432"/>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4009319" y="33139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33169" y="3371333"/>
            <a:ext cx="2943931" cy="369332"/>
          </a:xfrm>
          <a:prstGeom prst="rect">
            <a:avLst/>
          </a:prstGeom>
          <a:noFill/>
        </p:spPr>
        <p:txBody>
          <a:bodyPr wrap="square" rtlCol="0">
            <a:spAutoFit/>
          </a:bodyPr>
          <a:lstStyle/>
          <a:p>
            <a:r>
              <a:rPr lang="zh-CN" altLang="en-US" dirty="0"/>
              <a:t>归纳学习 </a:t>
            </a:r>
            <a:r>
              <a:rPr lang="en-US" altLang="zh-CN" dirty="0"/>
              <a:t>inductive learning</a:t>
            </a:r>
            <a:endParaRPr lang="zh-CN" altLang="en-US" dirty="0"/>
          </a:p>
        </p:txBody>
      </p:sp>
      <p:sp>
        <p:nvSpPr>
          <p:cNvPr id="13" name="矩形 12"/>
          <p:cNvSpPr/>
          <p:nvPr/>
        </p:nvSpPr>
        <p:spPr>
          <a:xfrm>
            <a:off x="4705985" y="4034721"/>
            <a:ext cx="4108817"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假设空间中有三个与训练集一致的假设</a:t>
            </a:r>
          </a:p>
        </p:txBody>
      </p:sp>
      <p:sp>
        <p:nvSpPr>
          <p:cNvPr id="15" name="矩形 14"/>
          <p:cNvSpPr/>
          <p:nvPr/>
        </p:nvSpPr>
        <p:spPr>
          <a:xfrm>
            <a:off x="2119047" y="6036083"/>
            <a:ext cx="6396303"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他们对</a:t>
            </a:r>
            <a:r>
              <a:rPr lang="en-US" altLang="zh-CN" dirty="0"/>
              <a:t>(</a:t>
            </a:r>
            <a:r>
              <a:rPr lang="zh-CN" altLang="en-US" dirty="0"/>
              <a:t>色泽</a:t>
            </a:r>
            <a:r>
              <a:rPr lang="en-US" altLang="zh-CN" dirty="0"/>
              <a:t>=</a:t>
            </a:r>
            <a:r>
              <a:rPr lang="zh-CN" altLang="en-US" dirty="0"/>
              <a:t>青绿</a:t>
            </a:r>
            <a:r>
              <a:rPr lang="en-US" altLang="zh-CN" dirty="0"/>
              <a:t>;</a:t>
            </a:r>
            <a:r>
              <a:rPr lang="zh-CN" altLang="en-US" dirty="0"/>
              <a:t>根蒂</a:t>
            </a:r>
            <a:r>
              <a:rPr lang="en-US" altLang="zh-CN" dirty="0"/>
              <a:t>=</a:t>
            </a:r>
            <a:r>
              <a:rPr lang="zh-CN" altLang="en-US" dirty="0"/>
              <a:t>蜷缩</a:t>
            </a:r>
            <a:r>
              <a:rPr lang="en-US" altLang="zh-CN" dirty="0"/>
              <a:t>;</a:t>
            </a:r>
            <a:r>
              <a:rPr lang="zh-CN" altLang="en-US" dirty="0"/>
              <a:t>敲声</a:t>
            </a:r>
            <a:r>
              <a:rPr lang="en-US" altLang="zh-CN" dirty="0"/>
              <a:t>=</a:t>
            </a:r>
            <a:r>
              <a:rPr lang="zh-CN" altLang="en-US" dirty="0"/>
              <a:t>沉闷</a:t>
            </a:r>
            <a:r>
              <a:rPr lang="en-US" altLang="zh-CN" dirty="0"/>
              <a:t>)</a:t>
            </a:r>
            <a:r>
              <a:rPr lang="zh-CN" altLang="en-US" dirty="0"/>
              <a:t>的瓜会预测结果不同</a:t>
            </a:r>
          </a:p>
        </p:txBody>
      </p:sp>
      <p:sp>
        <p:nvSpPr>
          <p:cNvPr id="16" name="文本框 15"/>
          <p:cNvSpPr txBox="1"/>
          <p:nvPr/>
        </p:nvSpPr>
        <p:spPr>
          <a:xfrm>
            <a:off x="1973451" y="5038600"/>
            <a:ext cx="709607" cy="369332"/>
          </a:xfrm>
          <a:prstGeom prst="rect">
            <a:avLst/>
          </a:prstGeom>
          <a:noFill/>
        </p:spPr>
        <p:txBody>
          <a:bodyPr wrap="square" rtlCol="0">
            <a:spAutoFit/>
          </a:bodyPr>
          <a:lstStyle/>
          <a:p>
            <a:r>
              <a:rPr lang="zh-CN" altLang="en-US" dirty="0">
                <a:solidFill>
                  <a:schemeClr val="accent6"/>
                </a:solidFill>
              </a:rPr>
              <a:t>好瓜</a:t>
            </a:r>
          </a:p>
        </p:txBody>
      </p:sp>
      <p:sp>
        <p:nvSpPr>
          <p:cNvPr id="17" name="文本框 16"/>
          <p:cNvSpPr txBox="1"/>
          <p:nvPr/>
        </p:nvSpPr>
        <p:spPr>
          <a:xfrm>
            <a:off x="6050787" y="4983669"/>
            <a:ext cx="709607" cy="369332"/>
          </a:xfrm>
          <a:prstGeom prst="rect">
            <a:avLst/>
          </a:prstGeom>
          <a:noFill/>
        </p:spPr>
        <p:txBody>
          <a:bodyPr wrap="square" rtlCol="0">
            <a:spAutoFit/>
          </a:bodyPr>
          <a:lstStyle/>
          <a:p>
            <a:r>
              <a:rPr lang="zh-CN" altLang="en-US" dirty="0">
                <a:solidFill>
                  <a:srgbClr val="FF0000"/>
                </a:solidFill>
              </a:rPr>
              <a:t>坏瓜</a:t>
            </a:r>
          </a:p>
        </p:txBody>
      </p:sp>
      <p:sp>
        <p:nvSpPr>
          <p:cNvPr id="18" name="文本框 17"/>
          <p:cNvSpPr txBox="1"/>
          <p:nvPr/>
        </p:nvSpPr>
        <p:spPr>
          <a:xfrm>
            <a:off x="5715424" y="5472850"/>
            <a:ext cx="709607" cy="369332"/>
          </a:xfrm>
          <a:prstGeom prst="rect">
            <a:avLst/>
          </a:prstGeom>
          <a:noFill/>
        </p:spPr>
        <p:txBody>
          <a:bodyPr wrap="square" rtlCol="0">
            <a:spAutoFit/>
          </a:bodyPr>
          <a:lstStyle/>
          <a:p>
            <a:r>
              <a:rPr lang="zh-CN" altLang="en-US" dirty="0">
                <a:solidFill>
                  <a:srgbClr val="FF0000"/>
                </a:solidFill>
              </a:rPr>
              <a:t>坏瓜</a:t>
            </a:r>
          </a:p>
        </p:txBody>
      </p:sp>
    </p:spTree>
    <p:extLst>
      <p:ext uri="{BB962C8B-B14F-4D97-AF65-F5344CB8AC3E}">
        <p14:creationId xmlns:p14="http://schemas.microsoft.com/office/powerpoint/2010/main" val="128834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课程安排与考核方式</a:t>
            </a:r>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en-US" altLang="zh-CN" sz="2400" b="1" dirty="0"/>
              <a:t>30%</a:t>
            </a:r>
            <a:r>
              <a:rPr lang="zh-CN" altLang="en-US" sz="2400" b="1" dirty="0"/>
              <a:t>）</a:t>
            </a:r>
            <a:r>
              <a:rPr lang="en-US" altLang="zh-CN" sz="2400" b="1" dirty="0"/>
              <a:t>+</a:t>
            </a:r>
            <a:r>
              <a:rPr lang="zh-CN" altLang="en-US" sz="2400" b="1" dirty="0"/>
              <a:t>作业（</a:t>
            </a:r>
            <a:r>
              <a:rPr lang="en-US" altLang="zh-CN" sz="2400" b="1" dirty="0"/>
              <a:t>25%</a:t>
            </a:r>
            <a:r>
              <a:rPr lang="zh-CN" altLang="en-US" sz="2400" b="1" dirty="0"/>
              <a:t>）</a:t>
            </a:r>
            <a:r>
              <a:rPr lang="en-US" altLang="zh-CN" sz="2400" b="1" dirty="0"/>
              <a:t>+</a:t>
            </a:r>
            <a:r>
              <a:rPr lang="zh-CN" altLang="en-US" sz="2400" b="1" dirty="0"/>
              <a:t>上机（</a:t>
            </a:r>
            <a:r>
              <a:rPr lang="en-US" altLang="zh-CN" sz="2400" b="1" dirty="0"/>
              <a:t>25%</a:t>
            </a:r>
            <a:r>
              <a:rPr lang="zh-CN" altLang="en-US" sz="2400" b="1" dirty="0"/>
              <a:t>）</a:t>
            </a:r>
            <a:endParaRPr lang="en-US" altLang="zh-CN" sz="2400" b="1" dirty="0"/>
          </a:p>
          <a:p>
            <a:r>
              <a:rPr lang="en-US" altLang="zh-CN" sz="2400" b="1" dirty="0"/>
              <a:t>            +</a:t>
            </a:r>
            <a:r>
              <a:rPr lang="zh-CN" altLang="en-US" sz="2400" b="1" dirty="0"/>
              <a:t>期中（</a:t>
            </a:r>
            <a:r>
              <a:rPr lang="en-US" altLang="zh-CN" sz="2400" b="1" dirty="0"/>
              <a:t>10%</a:t>
            </a:r>
            <a:r>
              <a:rPr lang="zh-CN" altLang="en-US" sz="2400" b="1" dirty="0"/>
              <a:t>）</a:t>
            </a:r>
            <a:r>
              <a:rPr lang="en-US" altLang="zh-CN" sz="2400" b="1" dirty="0"/>
              <a:t>+</a:t>
            </a:r>
            <a:r>
              <a:rPr lang="zh-CN" altLang="en-US" sz="2400" b="1" dirty="0"/>
              <a:t>点名（</a:t>
            </a:r>
            <a:r>
              <a:rPr lang="en-US" altLang="zh-CN" sz="2400" b="1" dirty="0"/>
              <a:t>5%</a:t>
            </a:r>
            <a:r>
              <a:rPr lang="zh-CN" altLang="en-US" sz="2400" b="1" dirty="0"/>
              <a:t>）</a:t>
            </a:r>
            <a:r>
              <a:rPr lang="en-US" altLang="zh-CN" sz="2400" b="1" dirty="0"/>
              <a:t>+</a:t>
            </a:r>
            <a:r>
              <a:rPr lang="zh-CN" altLang="en-US" sz="2400" b="1" dirty="0"/>
              <a:t>建议（</a:t>
            </a:r>
            <a:r>
              <a:rPr lang="en-US" altLang="zh-CN" sz="2400" b="1" dirty="0"/>
              <a:t>5%</a:t>
            </a:r>
            <a:r>
              <a:rPr lang="zh-CN" altLang="en-US" sz="2400" b="1" dirty="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857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3" name="内容占位符 2"/>
          <p:cNvSpPr>
            <a:spLocks noGrp="1"/>
          </p:cNvSpPr>
          <p:nvPr>
            <p:ph idx="1"/>
          </p:nvPr>
        </p:nvSpPr>
        <p:spPr/>
        <p:txBody>
          <a:bodyPr/>
          <a:lstStyle/>
          <a:p>
            <a:r>
              <a:rPr lang="zh-CN" altLang="en-US" dirty="0"/>
              <a:t>归纳偏好可看作学习算法自身在一个可能很庞大的假设空间中对假设进行选择的启发式或“价值观”</a:t>
            </a:r>
            <a:r>
              <a:rPr lang="en-US" altLang="zh-CN" dirty="0"/>
              <a:t>.</a:t>
            </a:r>
          </a:p>
          <a:p>
            <a:endParaRPr lang="en-US" altLang="zh-CN" dirty="0"/>
          </a:p>
          <a:p>
            <a:r>
              <a:rPr lang="zh-CN" altLang="en-US" dirty="0"/>
              <a:t>“奥卡姆剃刀”是一种常用的、自然科学研究中最基本的原则，即“若有多个假设与观察一致，选最简单的那个”</a:t>
            </a:r>
            <a:r>
              <a:rPr lang="en-US" altLang="zh-CN" dirty="0"/>
              <a:t>.</a:t>
            </a:r>
          </a:p>
          <a:p>
            <a:endParaRPr lang="zh-CN" altLang="en-US" dirty="0"/>
          </a:p>
        </p:txBody>
      </p:sp>
      <p:sp>
        <p:nvSpPr>
          <p:cNvPr id="4" name="日期占位符 3"/>
          <p:cNvSpPr>
            <a:spLocks noGrp="1"/>
          </p:cNvSpPr>
          <p:nvPr>
            <p:ph type="dt" sz="half" idx="10"/>
          </p:nvPr>
        </p:nvSpPr>
        <p:spPr/>
        <p:txBody>
          <a:bodyPr/>
          <a:lstStyle/>
          <a:p>
            <a:fld id="{AD1B9EE9-EB33-49C0-BCE6-D186328790E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325" y="3576896"/>
            <a:ext cx="4977350" cy="272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4" name="日期占位符 3"/>
          <p:cNvSpPr>
            <a:spLocks noGrp="1"/>
          </p:cNvSpPr>
          <p:nvPr>
            <p:ph type="dt" sz="half" idx="10"/>
          </p:nvPr>
        </p:nvSpPr>
        <p:spPr/>
        <p:txBody>
          <a:bodyPr/>
          <a:lstStyle/>
          <a:p>
            <a:fld id="{5C8C201F-EF02-47D4-9499-5D7AD2EEDBFA}"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99" b="25508"/>
          <a:stretch/>
        </p:blipFill>
        <p:spPr bwMode="auto">
          <a:xfrm>
            <a:off x="4677648" y="3943819"/>
            <a:ext cx="3007682" cy="17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85" b="26615"/>
          <a:stretch/>
        </p:blipFill>
        <p:spPr bwMode="auto">
          <a:xfrm>
            <a:off x="4706223" y="1694365"/>
            <a:ext cx="3076301" cy="170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46"/>
          <a:stretch/>
        </p:blipFill>
        <p:spPr bwMode="auto">
          <a:xfrm>
            <a:off x="748939" y="1775222"/>
            <a:ext cx="3007682" cy="162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6052783" y="1434440"/>
            <a:ext cx="1905001" cy="369332"/>
          </a:xfrm>
          <a:prstGeom prst="rect">
            <a:avLst/>
          </a:prstGeom>
          <a:noFill/>
        </p:spPr>
        <p:txBody>
          <a:bodyPr wrap="square" rtlCol="0">
            <a:spAutoFit/>
          </a:bodyPr>
          <a:lstStyle/>
          <a:p>
            <a:r>
              <a:rPr lang="zh-CN" altLang="en-US" dirty="0"/>
              <a:t>白点：测试样本</a:t>
            </a:r>
          </a:p>
        </p:txBody>
      </p:sp>
      <p:cxnSp>
        <p:nvCxnSpPr>
          <p:cNvPr id="12" name="直接箭头连接符 11"/>
          <p:cNvCxnSpPr/>
          <p:nvPr/>
        </p:nvCxnSpPr>
        <p:spPr>
          <a:xfrm flipH="1">
            <a:off x="6601424" y="1798082"/>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82524" y="2219255"/>
            <a:ext cx="1169084" cy="369332"/>
          </a:xfrm>
          <a:prstGeom prst="rect">
            <a:avLst/>
          </a:prstGeom>
          <a:noFill/>
        </p:spPr>
        <p:txBody>
          <a:bodyPr wrap="square" rtlCol="0">
            <a:spAutoFit/>
          </a:bodyPr>
          <a:lstStyle/>
          <a:p>
            <a:r>
              <a:rPr lang="en-US" altLang="zh-CN" dirty="0">
                <a:solidFill>
                  <a:srgbClr val="FF0000"/>
                </a:solidFill>
              </a:rPr>
              <a:t>A</a:t>
            </a:r>
            <a:r>
              <a:rPr lang="zh-CN" altLang="en-US" dirty="0">
                <a:solidFill>
                  <a:srgbClr val="FF0000"/>
                </a:solidFill>
              </a:rPr>
              <a:t>优于</a:t>
            </a:r>
            <a:r>
              <a:rPr lang="en-US" altLang="zh-CN" dirty="0">
                <a:solidFill>
                  <a:srgbClr val="FF0000"/>
                </a:solidFill>
              </a:rPr>
              <a:t>B</a:t>
            </a:r>
            <a:endParaRPr lang="zh-CN" altLang="en-US" dirty="0">
              <a:solidFill>
                <a:srgbClr val="FF0000"/>
              </a:solidFill>
            </a:endParaRPr>
          </a:p>
        </p:txBody>
      </p:sp>
      <p:sp>
        <p:nvSpPr>
          <p:cNvPr id="17" name="文本框 16"/>
          <p:cNvSpPr txBox="1"/>
          <p:nvPr/>
        </p:nvSpPr>
        <p:spPr>
          <a:xfrm>
            <a:off x="5982298" y="3706098"/>
            <a:ext cx="1905001" cy="369332"/>
          </a:xfrm>
          <a:prstGeom prst="rect">
            <a:avLst/>
          </a:prstGeom>
          <a:noFill/>
        </p:spPr>
        <p:txBody>
          <a:bodyPr wrap="square" rtlCol="0">
            <a:spAutoFit/>
          </a:bodyPr>
          <a:lstStyle/>
          <a:p>
            <a:r>
              <a:rPr lang="zh-CN" altLang="en-US" dirty="0"/>
              <a:t>白点：测试样本</a:t>
            </a:r>
          </a:p>
        </p:txBody>
      </p:sp>
      <p:cxnSp>
        <p:nvCxnSpPr>
          <p:cNvPr id="18" name="直接箭头连接符 17"/>
          <p:cNvCxnSpPr/>
          <p:nvPr/>
        </p:nvCxnSpPr>
        <p:spPr>
          <a:xfrm flipH="1">
            <a:off x="6397589" y="4069740"/>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53949" y="4343872"/>
            <a:ext cx="1169084" cy="369332"/>
          </a:xfrm>
          <a:prstGeom prst="rect">
            <a:avLst/>
          </a:prstGeom>
          <a:noFill/>
        </p:spPr>
        <p:txBody>
          <a:bodyPr wrap="square" rtlCol="0">
            <a:spAutoFit/>
          </a:bodyPr>
          <a:lstStyle/>
          <a:p>
            <a:r>
              <a:rPr lang="en-US" altLang="zh-CN" dirty="0">
                <a:solidFill>
                  <a:srgbClr val="FF0000"/>
                </a:solidFill>
              </a:rPr>
              <a:t>B</a:t>
            </a:r>
            <a:r>
              <a:rPr lang="zh-CN" altLang="en-US" dirty="0">
                <a:solidFill>
                  <a:srgbClr val="FF0000"/>
                </a:solidFill>
              </a:rPr>
              <a:t>优于</a:t>
            </a:r>
            <a:r>
              <a:rPr lang="en-US" altLang="zh-CN" dirty="0">
                <a:solidFill>
                  <a:srgbClr val="FF0000"/>
                </a:solidFill>
              </a:rPr>
              <a:t>A</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0" name="矩形 19"/>
              <p:cNvSpPr/>
              <p:nvPr/>
            </p:nvSpPr>
            <p:spPr>
              <a:xfrm>
                <a:off x="533400" y="4754223"/>
                <a:ext cx="3942280" cy="972000"/>
              </a:xfrm>
              <a:prstGeom prst="rect">
                <a:avLst/>
              </a:prstGeom>
              <a:solidFill>
                <a:schemeClr val="accent2">
                  <a:lumMod val="20000"/>
                  <a:lumOff val="80000"/>
                </a:schemeClr>
              </a:solidFill>
              <a:ln w="19050">
                <a:solidFill>
                  <a:schemeClr val="accent2"/>
                </a:solidFill>
              </a:ln>
            </p:spPr>
            <p:txBody>
              <a:bodyPr wrap="square" anchor="ctr">
                <a:spAutoFit/>
              </a:bodyPr>
              <a:lstStyle/>
              <a:p>
                <a:r>
                  <a:rPr lang="zh-CN" altLang="en-US" kern="0" dirty="0">
                    <a:solidFill>
                      <a:srgbClr val="000000"/>
                    </a:solidFill>
                    <a:cs typeface="Verdana" panose="020B0604030504040204" pitchFamily="34" charset="0"/>
                  </a:rPr>
                  <a:t>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如果在某些问题上比另一个算法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zh-CN" altLang="en-US" kern="0" dirty="0">
                    <a:solidFill>
                      <a:srgbClr val="000000"/>
                    </a:solidFill>
                    <a:cs typeface="Verdana" panose="020B0604030504040204" pitchFamily="34" charset="0"/>
                  </a:rPr>
                  <a:t>好，必然存在另一些问题，</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en-US" altLang="zh-CN" kern="0" dirty="0">
                    <a:solidFill>
                      <a:srgbClr val="000000"/>
                    </a:solidFill>
                    <a:cs typeface="Verdana" panose="020B0604030504040204" pitchFamily="34" charset="0"/>
                  </a:rPr>
                  <a:t> </a:t>
                </a:r>
                <a:r>
                  <a:rPr lang="zh-CN" altLang="en-US" kern="0" dirty="0">
                    <a:solidFill>
                      <a:srgbClr val="000000"/>
                    </a:solidFill>
                    <a:cs typeface="Verdana" panose="020B0604030504040204" pitchFamily="34" charset="0"/>
                  </a:rPr>
                  <a:t>比 </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 好</a:t>
                </a:r>
                <a:endParaRPr lang="en-US" altLang="zh-CN" dirty="0"/>
              </a:p>
            </p:txBody>
          </p:sp>
        </mc:Choice>
        <mc:Fallback xmlns="">
          <p:sp>
            <p:nvSpPr>
              <p:cNvPr id="20" name="矩形 19"/>
              <p:cNvSpPr>
                <a:spLocks noRot="1" noChangeAspect="1" noMove="1" noResize="1" noEditPoints="1" noAdjustHandles="1" noChangeArrowheads="1" noChangeShapeType="1" noTextEdit="1"/>
              </p:cNvSpPr>
              <p:nvPr/>
            </p:nvSpPr>
            <p:spPr>
              <a:xfrm>
                <a:off x="533400" y="4754223"/>
                <a:ext cx="3942280" cy="972000"/>
              </a:xfrm>
              <a:prstGeom prst="rect">
                <a:avLst/>
              </a:prstGeom>
              <a:blipFill>
                <a:blip r:embed="rId4"/>
                <a:stretch>
                  <a:fillRect l="-1233" b="-6173"/>
                </a:stretch>
              </a:blipFill>
              <a:ln w="19050">
                <a:solidFill>
                  <a:schemeClr val="accent2"/>
                </a:solidFill>
              </a:ln>
            </p:spPr>
            <p:txBody>
              <a:bodyPr/>
              <a:lstStyle/>
              <a:p>
                <a:r>
                  <a:rPr lang="zh-CN" altLang="en-US">
                    <a:noFill/>
                  </a:rPr>
                  <a:t> </a:t>
                </a:r>
              </a:p>
            </p:txBody>
          </p:sp>
        </mc:Fallback>
      </mc:AlternateContent>
      <p:sp>
        <p:nvSpPr>
          <p:cNvPr id="21" name="文本框 20"/>
          <p:cNvSpPr txBox="1"/>
          <p:nvPr/>
        </p:nvSpPr>
        <p:spPr>
          <a:xfrm>
            <a:off x="533399" y="4358857"/>
            <a:ext cx="3942279" cy="383182"/>
          </a:xfrm>
          <a:prstGeom prst="rect">
            <a:avLst/>
          </a:prstGeom>
          <a:solidFill>
            <a:schemeClr val="accent2"/>
          </a:solidFill>
          <a:ln w="28575">
            <a:solidFill>
              <a:schemeClr val="accent2"/>
            </a:solidFill>
          </a:ln>
        </p:spPr>
        <p:txBody>
          <a:bodyPr wrap="square" rtlCol="0" anchor="ctr">
            <a:spAutoFit/>
          </a:bodyPr>
          <a:lstStyle/>
          <a:p>
            <a:pPr lvl="0" defTabSz="685800">
              <a:lnSpc>
                <a:spcPct val="90000"/>
              </a:lnSpc>
              <a:spcBef>
                <a:spcPts val="750"/>
              </a:spcBef>
            </a:pPr>
            <a:r>
              <a:rPr lang="zh-CN" altLang="en-US" sz="2100" b="1">
                <a:solidFill>
                  <a:prstClr val="white"/>
                </a:solidFill>
                <a:latin typeface="Times New Roman" panose="02020603050405020304" pitchFamily="18" charset="0"/>
                <a:ea typeface="微软雅黑" panose="020B0503020204020204" pitchFamily="34" charset="-122"/>
              </a:rPr>
              <a:t>没有免费的午餐 </a:t>
            </a:r>
            <a:r>
              <a:rPr lang="en-US" altLang="zh-CN" sz="2100" b="1">
                <a:solidFill>
                  <a:prstClr val="white"/>
                </a:solidFill>
                <a:latin typeface="Times New Roman" panose="02020603050405020304" pitchFamily="18" charset="0"/>
                <a:ea typeface="微软雅黑" panose="020B0503020204020204" pitchFamily="34" charset="-122"/>
              </a:rPr>
              <a:t>No Free Lunch</a:t>
            </a:r>
            <a:endParaRPr lang="en-US" altLang="zh-CN" sz="2100" b="1" dirty="0">
              <a:solidFill>
                <a:prstClr val="white"/>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997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假设样本空间 </a:t>
                </a:r>
                <a14:m>
                  <m:oMath xmlns:m="http://schemas.openxmlformats.org/officeDocument/2006/math">
                    <m:r>
                      <a:rPr lang="en-US" altLang="zh-CN" b="0" i="1" smtClean="0">
                        <a:latin typeface="Cambria Math" panose="02040503050406030204" pitchFamily="18" charset="0"/>
                      </a:rPr>
                      <m:t>𝒳</m:t>
                    </m:r>
                  </m:oMath>
                </a14:m>
                <a:r>
                  <a:rPr lang="zh-CN" altLang="en-US" dirty="0"/>
                  <a:t>和假设空间 </a:t>
                </a:r>
                <a14:m>
                  <m:oMath xmlns:m="http://schemas.openxmlformats.org/officeDocument/2006/math">
                    <m:r>
                      <a:rPr lang="en-US" altLang="zh-CN" b="0" i="1" smtClean="0">
                        <a:latin typeface="Cambria Math" panose="02040503050406030204" pitchFamily="18" charset="0"/>
                      </a:rPr>
                      <m:t>ℋ</m:t>
                    </m:r>
                  </m:oMath>
                </a14:m>
                <a:r>
                  <a:rPr lang="zh-CN" altLang="en-US" dirty="0"/>
                  <a:t> 离散</a:t>
                </a:r>
                <a:r>
                  <a:rPr lang="en-US" altLang="zh-CN" dirty="0"/>
                  <a:t>,</a:t>
                </a:r>
                <a:r>
                  <a:rPr lang="zh-CN" altLang="en-US" dirty="0"/>
                  <a:t>令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e>
                        <m:r>
                          <a:rPr lang="en-US" altLang="zh-CN" b="1" i="1" smtClean="0">
                            <a:latin typeface="Cambria Math" panose="02040503050406030204" pitchFamily="18" charset="0"/>
                          </a:rPr>
                          <m:t>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𝔏</m:t>
                            </m:r>
                          </m:e>
                          <m:sub>
                            <m:r>
                              <a:rPr lang="en-US" altLang="zh-CN" b="0" i="1" smtClean="0">
                                <a:latin typeface="Cambria Math" panose="02040503050406030204" pitchFamily="18" charset="0"/>
                              </a:rPr>
                              <m:t>𝑎</m:t>
                            </m:r>
                          </m:sub>
                        </m:sSub>
                      </m:e>
                    </m:d>
                  </m:oMath>
                </a14:m>
                <a:r>
                  <a:rPr lang="zh-CN" altLang="en-US" dirty="0"/>
                  <a:t> 代表算法</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oMath>
                </a14:m>
                <a:r>
                  <a:rPr lang="zh-CN" altLang="en-US" dirty="0"/>
                  <a:t>基于训练数据</a:t>
                </a:r>
                <a14:m>
                  <m:oMath xmlns:m="http://schemas.openxmlformats.org/officeDocument/2006/math">
                    <m:r>
                      <a:rPr lang="en-US" altLang="zh-CN" b="1" i="1" smtClean="0">
                        <a:latin typeface="Cambria Math" panose="02040503050406030204" pitchFamily="18" charset="0"/>
                      </a:rPr>
                      <m:t>𝑿</m:t>
                    </m:r>
                  </m:oMath>
                </a14:m>
                <a:r>
                  <a:rPr lang="zh-CN" altLang="en-US" dirty="0"/>
                  <a:t>产生假设</a:t>
                </a:r>
                <a14:m>
                  <m:oMath xmlns:m="http://schemas.openxmlformats.org/officeDocument/2006/math">
                    <m:r>
                      <a:rPr lang="en-US" altLang="zh-CN" i="1" dirty="0" smtClean="0">
                        <a:latin typeface="Cambria Math" panose="02040503050406030204" pitchFamily="18" charset="0"/>
                      </a:rPr>
                      <m:t>h</m:t>
                    </m:r>
                  </m:oMath>
                </a14:m>
                <a:r>
                  <a:rPr lang="zh-CN" altLang="en-US" dirty="0"/>
                  <a:t>的概率，在令</a:t>
                </a:r>
                <a14:m>
                  <m:oMath xmlns:m="http://schemas.openxmlformats.org/officeDocument/2006/math">
                    <m:r>
                      <a:rPr lang="en-US" altLang="zh-CN" i="1" dirty="0" smtClean="0">
                        <a:latin typeface="Cambria Math" panose="02040503050406030204" pitchFamily="18" charset="0"/>
                      </a:rPr>
                      <m:t>𝑓</m:t>
                    </m:r>
                  </m:oMath>
                </a14:m>
                <a:r>
                  <a:rPr lang="zh-CN" altLang="en-US" dirty="0"/>
                  <a:t>代表要学的目标函数，  在训练集之外所有样本上的总误差为</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𝑜𝑡𝑒</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𝒳</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oMath>
                  </m:oMathPara>
                </a14:m>
                <a:endParaRPr lang="en-US" altLang="zh-CN"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54E82BE-3166-4FCA-9224-DB6079F1327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63140" y="3669556"/>
                <a:ext cx="4853940"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为指示函数，若 </a:t>
                </a:r>
                <a14:m>
                  <m:oMath xmlns:m="http://schemas.openxmlformats.org/officeDocument/2006/math">
                    <m:r>
                      <a:rPr lang="en-US" altLang="zh-CN" b="0" i="1" smtClean="0">
                        <a:latin typeface="Cambria Math" panose="02040503050406030204" pitchFamily="18" charset="0"/>
                      </a:rPr>
                      <m:t>⋅</m:t>
                    </m:r>
                  </m:oMath>
                </a14:m>
                <a:r>
                  <a:rPr lang="zh-CN" altLang="en-US" dirty="0"/>
                  <a:t> 为真取值</a:t>
                </a:r>
                <a:r>
                  <a:rPr lang="en-US" altLang="zh-CN" dirty="0"/>
                  <a:t>1</a:t>
                </a:r>
                <a:r>
                  <a:rPr lang="zh-CN" altLang="en-US" dirty="0"/>
                  <a:t>，否则取值</a:t>
                </a:r>
                <a:r>
                  <a:rPr lang="en-US" altLang="zh-CN" dirty="0"/>
                  <a:t>0</a:t>
                </a:r>
              </a:p>
            </p:txBody>
          </p:sp>
        </mc:Choice>
        <mc:Fallback xmlns="">
          <p:sp>
            <p:nvSpPr>
              <p:cNvPr id="7" name="文本框 6"/>
              <p:cNvSpPr txBox="1">
                <a:spLocks noRot="1" noChangeAspect="1" noMove="1" noResize="1" noEditPoints="1" noAdjustHandles="1" noChangeArrowheads="1" noChangeShapeType="1" noTextEdit="1"/>
              </p:cNvSpPr>
              <p:nvPr/>
            </p:nvSpPr>
            <p:spPr>
              <a:xfrm>
                <a:off x="2263140" y="3669556"/>
                <a:ext cx="4853940" cy="369332"/>
              </a:xfrm>
              <a:prstGeom prst="rect">
                <a:avLst/>
              </a:prstGeom>
              <a:blipFill>
                <a:blip r:embed="rId4"/>
                <a:stretch>
                  <a:fillRect t="-9836" b="-24590"/>
                </a:stretch>
              </a:blipFill>
            </p:spPr>
            <p:txBody>
              <a:bodyPr/>
              <a:lstStyle/>
              <a:p>
                <a:r>
                  <a:rPr lang="zh-CN" altLang="en-US">
                    <a:noFill/>
                  </a:rPr>
                  <a:t> </a:t>
                </a:r>
              </a:p>
            </p:txBody>
          </p:sp>
        </mc:Fallback>
      </mc:AlternateContent>
      <p:sp>
        <p:nvSpPr>
          <p:cNvPr id="8" name="矩形 7"/>
          <p:cNvSpPr/>
          <p:nvPr/>
        </p:nvSpPr>
        <p:spPr>
          <a:xfrm>
            <a:off x="771831" y="4450139"/>
            <a:ext cx="7909560" cy="155324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2092601" y="5127131"/>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92601" y="5127131"/>
                <a:ext cx="3920047" cy="7984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1832" y="4475034"/>
                <a:ext cx="7886700" cy="663451"/>
              </a:xfrm>
              <a:prstGeom prst="rect">
                <a:avLst/>
              </a:prstGeom>
            </p:spPr>
            <p:txBody>
              <a:bodyPr wrap="square">
                <a:spAutoFit/>
              </a:bodyPr>
              <a:lstStyle/>
              <a:p>
                <a:r>
                  <a:rPr lang="zh-CN" altLang="en-US" dirty="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对误差求和，有如下结论：</a:t>
                </a:r>
              </a:p>
            </p:txBody>
          </p:sp>
        </mc:Choice>
        <mc:Fallback xmlns="">
          <p:sp>
            <p:nvSpPr>
              <p:cNvPr id="10" name="矩形 9"/>
              <p:cNvSpPr>
                <a:spLocks noRot="1" noChangeAspect="1" noMove="1" noResize="1" noEditPoints="1" noAdjustHandles="1" noChangeArrowheads="1" noChangeShapeType="1" noTextEdit="1"/>
              </p:cNvSpPr>
              <p:nvPr/>
            </p:nvSpPr>
            <p:spPr>
              <a:xfrm>
                <a:off x="771832" y="4475034"/>
                <a:ext cx="7886700" cy="663451"/>
              </a:xfrm>
              <a:prstGeom prst="rect">
                <a:avLst/>
              </a:prstGeom>
              <a:blipFill>
                <a:blip r:embed="rId6"/>
                <a:stretch>
                  <a:fillRect l="-696" t="-1835" r="-619" b="-13761"/>
                </a:stretch>
              </a:blipFill>
            </p:spPr>
            <p:txBody>
              <a:bodyPr/>
              <a:lstStyle/>
              <a:p>
                <a:r>
                  <a:rPr lang="zh-CN" altLang="en-US">
                    <a:noFill/>
                  </a:rPr>
                  <a:t> </a:t>
                </a:r>
              </a:p>
            </p:txBody>
          </p:sp>
        </mc:Fallback>
      </mc:AlternateContent>
      <p:sp>
        <p:nvSpPr>
          <p:cNvPr id="12" name="矩形 11"/>
          <p:cNvSpPr/>
          <p:nvPr/>
        </p:nvSpPr>
        <p:spPr>
          <a:xfrm>
            <a:off x="6083604" y="5281284"/>
            <a:ext cx="2723823" cy="369332"/>
          </a:xfrm>
          <a:prstGeom prst="rect">
            <a:avLst/>
          </a:prstGeom>
        </p:spPr>
        <p:txBody>
          <a:bodyPr wrap="none">
            <a:spAutoFit/>
          </a:bodyPr>
          <a:lstStyle/>
          <a:p>
            <a:r>
              <a:rPr lang="zh-CN" altLang="en-US" b="1" dirty="0">
                <a:solidFill>
                  <a:srgbClr val="FF0000"/>
                </a:solidFill>
              </a:rPr>
              <a:t>总误差与学习算法无关！</a:t>
            </a:r>
          </a:p>
        </p:txBody>
      </p:sp>
    </p:spTree>
    <p:extLst>
      <p:ext uri="{BB962C8B-B14F-4D97-AF65-F5344CB8AC3E}">
        <p14:creationId xmlns:p14="http://schemas.microsoft.com/office/powerpoint/2010/main" val="40810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3" name="内容占位符 2"/>
          <p:cNvSpPr>
            <a:spLocks noGrp="1"/>
          </p:cNvSpPr>
          <p:nvPr>
            <p:ph idx="1"/>
          </p:nvPr>
        </p:nvSpPr>
        <p:spPr>
          <a:xfrm>
            <a:off x="628650" y="3049731"/>
            <a:ext cx="7886700" cy="3364908"/>
          </a:xfrm>
        </p:spPr>
        <p:txBody>
          <a:bodyPr/>
          <a:lstStyle/>
          <a:p>
            <a:r>
              <a:rPr lang="zh-CN" altLang="en-US" dirty="0"/>
              <a:t>证明如下</a:t>
            </a:r>
          </a:p>
        </p:txBody>
      </p:sp>
      <p:sp>
        <p:nvSpPr>
          <p:cNvPr id="4" name="日期占位符 3"/>
          <p:cNvSpPr>
            <a:spLocks noGrp="1"/>
          </p:cNvSpPr>
          <p:nvPr>
            <p:ph type="dt" sz="half" idx="10"/>
          </p:nvPr>
        </p:nvSpPr>
        <p:spPr/>
        <p:txBody>
          <a:bodyPr/>
          <a:lstStyle/>
          <a:p>
            <a:fld id="{58E23B89-EF02-4149-AE21-26EB0CEE500A}"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sp>
        <p:nvSpPr>
          <p:cNvPr id="7" name="矩形 6"/>
          <p:cNvSpPr/>
          <p:nvPr/>
        </p:nvSpPr>
        <p:spPr>
          <a:xfrm>
            <a:off x="628650" y="1447692"/>
            <a:ext cx="7909560" cy="139905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矩形 7"/>
              <p:cNvSpPr/>
              <p:nvPr/>
            </p:nvSpPr>
            <p:spPr>
              <a:xfrm>
                <a:off x="2611976" y="2048262"/>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611976" y="2048262"/>
                <a:ext cx="3920047" cy="7984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8650" y="1465615"/>
                <a:ext cx="7886700" cy="663451"/>
              </a:xfrm>
              <a:prstGeom prst="rect">
                <a:avLst/>
              </a:prstGeom>
            </p:spPr>
            <p:txBody>
              <a:bodyPr wrap="square">
                <a:spAutoFit/>
              </a:bodyPr>
              <a:lstStyle/>
              <a:p>
                <a:r>
                  <a:rPr lang="zh-CN" altLang="en-US" dirty="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对误差求和，有如下结论：</a:t>
                </a:r>
              </a:p>
            </p:txBody>
          </p:sp>
        </mc:Choice>
        <mc:Fallback xmlns="">
          <p:sp>
            <p:nvSpPr>
              <p:cNvPr id="9" name="矩形 8"/>
              <p:cNvSpPr>
                <a:spLocks noRot="1" noChangeAspect="1" noMove="1" noResize="1" noEditPoints="1" noAdjustHandles="1" noChangeArrowheads="1" noChangeShapeType="1" noTextEdit="1"/>
              </p:cNvSpPr>
              <p:nvPr/>
            </p:nvSpPr>
            <p:spPr>
              <a:xfrm>
                <a:off x="628650" y="1465615"/>
                <a:ext cx="7886700" cy="663451"/>
              </a:xfrm>
              <a:prstGeom prst="rect">
                <a:avLst/>
              </a:prstGeom>
              <a:blipFill>
                <a:blip r:embed="rId3"/>
                <a:stretch>
                  <a:fillRect l="-618" t="-1835" r="-618" b="-13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67319" y="3552825"/>
                <a:ext cx="6591300"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h</m:t>
                              </m:r>
                            </m:sub>
                            <m:sup/>
                            <m:e>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67319" y="3552825"/>
                <a:ext cx="6591300" cy="7957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07251" y="4383164"/>
                <a:ext cx="4916025"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nary>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07251" y="4383164"/>
                <a:ext cx="4916025" cy="7957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07251" y="5213503"/>
                <a:ext cx="360579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𝒳</m:t>
                              </m:r>
                            </m:e>
                          </m:d>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07251" y="5213503"/>
                <a:ext cx="3605795" cy="7645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468" y="5073459"/>
                <a:ext cx="2733783" cy="940450"/>
              </a:xfrm>
              <a:prstGeom prst="rect">
                <a:avLst/>
              </a:prstGeom>
              <a:noFill/>
            </p:spPr>
            <p:txBody>
              <a:bodyPr wrap="square" rtlCol="0">
                <a:spAutoFit/>
              </a:bodyPr>
              <a:lstStyle/>
              <a:p>
                <a:r>
                  <a:rPr lang="zh-CN" altLang="en-US" dirty="0"/>
                  <a:t>函数空间大小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sup>
                    </m:sSup>
                  </m:oMath>
                </a14:m>
                <a:endParaRPr lang="en-US" altLang="zh-CN" dirty="0"/>
              </a:p>
              <a:p>
                <a14:m>
                  <m:oMath xmlns:m="http://schemas.openxmlformats.org/officeDocument/2006/math">
                    <m:r>
                      <m:rPr>
                        <m:sty m:val="p"/>
                      </m:rPr>
                      <a:rPr lang="en-US" altLang="zh-CN" i="1" dirty="0">
                        <a:latin typeface="Cambria Math" panose="02040503050406030204" pitchFamily="18" charset="0"/>
                      </a:rPr>
                      <m:t>f</m:t>
                    </m:r>
                  </m:oMath>
                </a14:m>
                <a:r>
                  <a:rPr lang="zh-CN" altLang="en-US" dirty="0"/>
                  <a:t>均分分布，一半的</a:t>
                </a:r>
                <a14:m>
                  <m:oMath xmlns:m="http://schemas.openxmlformats.org/officeDocument/2006/math">
                    <m:r>
                      <a:rPr lang="en-US" altLang="zh-CN" b="0" i="1" smtClean="0">
                        <a:latin typeface="Cambria Math" panose="02040503050406030204" pitchFamily="18" charset="0"/>
                      </a:rPr>
                      <m:t>𝑓</m:t>
                    </m:r>
                  </m:oMath>
                </a14:m>
                <a:r>
                  <a:rPr lang="zh-CN" altLang="en-US" dirty="0"/>
                  <a:t>对</a:t>
                </a:r>
                <a14:m>
                  <m:oMath xmlns:m="http://schemas.openxmlformats.org/officeDocument/2006/math">
                    <m:r>
                      <a:rPr lang="en-US" altLang="zh-CN" b="1" i="1" dirty="0" smtClean="0">
                        <a:latin typeface="Cambria Math" panose="02040503050406030204" pitchFamily="18" charset="0"/>
                      </a:rPr>
                      <m:t>𝒙</m:t>
                    </m:r>
                  </m:oMath>
                </a14:m>
                <a:r>
                  <a:rPr lang="zh-CN" altLang="en-US" dirty="0"/>
                  <a:t>的预测和</a:t>
                </a:r>
                <a14:m>
                  <m:oMath xmlns:m="http://schemas.openxmlformats.org/officeDocument/2006/math">
                    <m:r>
                      <a:rPr lang="en-US" altLang="zh-CN" b="0" i="1" smtClean="0">
                        <a:latin typeface="Cambria Math" panose="02040503050406030204" pitchFamily="18" charset="0"/>
                      </a:rPr>
                      <m:t>h</m:t>
                    </m:r>
                  </m:oMath>
                </a14:m>
                <a:r>
                  <a:rPr lang="zh-CN" altLang="en-US" dirty="0"/>
                  <a:t>不一致</a:t>
                </a:r>
              </a:p>
            </p:txBody>
          </p:sp>
        </mc:Choice>
        <mc:Fallback xmlns="">
          <p:sp>
            <p:nvSpPr>
              <p:cNvPr id="14" name="文本框 13"/>
              <p:cNvSpPr txBox="1">
                <a:spLocks noRot="1" noChangeAspect="1" noMove="1" noResize="1" noEditPoints="1" noAdjustHandles="1" noChangeArrowheads="1" noChangeShapeType="1" noTextEdit="1"/>
              </p:cNvSpPr>
              <p:nvPr/>
            </p:nvSpPr>
            <p:spPr>
              <a:xfrm>
                <a:off x="173468" y="5073459"/>
                <a:ext cx="2733783" cy="940450"/>
              </a:xfrm>
              <a:prstGeom prst="rect">
                <a:avLst/>
              </a:prstGeom>
              <a:blipFill>
                <a:blip r:embed="rId7"/>
                <a:stretch>
                  <a:fillRect l="-1782" t="-1290" b="-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07251" y="6012553"/>
                <a:ext cx="2194383"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907251" y="6012553"/>
                <a:ext cx="2194383" cy="79848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8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r>
              <a:rPr lang="en-US" altLang="zh-CN" dirty="0"/>
              <a:t>—</a:t>
            </a:r>
            <a:r>
              <a:rPr lang="zh-CN" altLang="en-US" dirty="0"/>
              <a:t>推理期</a:t>
            </a:r>
          </a:p>
        </p:txBody>
      </p:sp>
      <p:sp>
        <p:nvSpPr>
          <p:cNvPr id="3" name="内容占位符 2"/>
          <p:cNvSpPr>
            <a:spLocks noGrp="1"/>
          </p:cNvSpPr>
          <p:nvPr>
            <p:ph idx="1"/>
          </p:nvPr>
        </p:nvSpPr>
        <p:spPr/>
        <p:txBody>
          <a:bodyPr/>
          <a:lstStyle/>
          <a:p>
            <a:r>
              <a:rPr lang="zh-CN" altLang="en-US" dirty="0"/>
              <a:t>基于符号知识表示，通过演绎推理技术取得了巨大成绩</a:t>
            </a:r>
            <a:endParaRPr lang="en-US" altLang="zh-CN" dirty="0"/>
          </a:p>
          <a:p>
            <a:endParaRPr lang="en-US" altLang="zh-CN" dirty="0"/>
          </a:p>
          <a:p>
            <a:r>
              <a:rPr lang="en-US" altLang="zh-CN" dirty="0"/>
              <a:t>A. Newell</a:t>
            </a:r>
            <a:r>
              <a:rPr lang="zh-CN" altLang="en-US" dirty="0"/>
              <a:t>和</a:t>
            </a:r>
            <a:r>
              <a:rPr lang="en-US" altLang="zh-CN" dirty="0"/>
              <a:t>H. Simon</a:t>
            </a:r>
            <a:r>
              <a:rPr lang="zh-CN" altLang="en-US" dirty="0"/>
              <a:t>的“逻辑理论家”</a:t>
            </a:r>
            <a:r>
              <a:rPr lang="en-US" altLang="zh-CN" dirty="0"/>
              <a:t>(Logic Theorist)</a:t>
            </a:r>
            <a:r>
              <a:rPr lang="zh-CN" altLang="en-US" dirty="0"/>
              <a:t>程序以及伺候的“通用问题求解”</a:t>
            </a:r>
            <a:r>
              <a:rPr lang="en-US" altLang="zh-CN" dirty="0"/>
              <a:t>(General Problem Solving)</a:t>
            </a:r>
            <a:r>
              <a:rPr lang="zh-CN" altLang="en-US" dirty="0"/>
              <a:t>程序等在当时取得了令人振奋的结果。</a:t>
            </a:r>
            <a:endParaRPr lang="en-US" altLang="zh-CN" dirty="0"/>
          </a:p>
          <a:p>
            <a:pPr lvl="1"/>
            <a:r>
              <a:rPr lang="en-US" altLang="zh-CN" dirty="0"/>
              <a:t>1952</a:t>
            </a:r>
            <a:r>
              <a:rPr lang="zh-CN" altLang="en-US" dirty="0"/>
              <a:t>年证明了著名数学家罗素和怀特海名著</a:t>
            </a:r>
            <a:r>
              <a:rPr lang="en-US" altLang="zh-CN" dirty="0"/>
              <a:t>《</a:t>
            </a:r>
            <a:r>
              <a:rPr lang="zh-CN" altLang="en-US" dirty="0"/>
              <a:t>数学原理</a:t>
            </a:r>
            <a:r>
              <a:rPr lang="en-US" altLang="zh-CN" dirty="0"/>
              <a:t>》38</a:t>
            </a:r>
            <a:r>
              <a:rPr lang="zh-CN" altLang="en-US" dirty="0"/>
              <a:t>条定理</a:t>
            </a:r>
            <a:endParaRPr lang="en-US" altLang="zh-CN" dirty="0"/>
          </a:p>
          <a:p>
            <a:pPr lvl="1"/>
            <a:r>
              <a:rPr lang="en-US" altLang="zh-CN" dirty="0"/>
              <a:t>1963</a:t>
            </a:r>
            <a:r>
              <a:rPr lang="zh-CN" altLang="en-US" dirty="0"/>
              <a:t>年证明了全部</a:t>
            </a:r>
            <a:r>
              <a:rPr lang="en-US" altLang="zh-CN" dirty="0"/>
              <a:t>52</a:t>
            </a:r>
            <a:r>
              <a:rPr lang="zh-CN" altLang="en-US" dirty="0"/>
              <a:t>条定理</a:t>
            </a:r>
            <a:endParaRPr lang="en-US" altLang="zh-CN" dirty="0"/>
          </a:p>
          <a:p>
            <a:pPr lvl="1"/>
            <a:r>
              <a:rPr lang="zh-CN" altLang="en-US" dirty="0"/>
              <a:t>定理</a:t>
            </a:r>
            <a:r>
              <a:rPr lang="en-US" altLang="zh-CN" dirty="0"/>
              <a:t>2.85</a:t>
            </a:r>
            <a:r>
              <a:rPr lang="zh-CN" altLang="en-US" dirty="0"/>
              <a:t>比罗素和怀特海证明的更巧妙</a:t>
            </a:r>
            <a:endParaRPr lang="en-US" altLang="zh-CN" dirty="0"/>
          </a:p>
          <a:p>
            <a:pPr lvl="1"/>
            <a:r>
              <a:rPr lang="zh-CN" altLang="en-US" dirty="0"/>
              <a:t>获得了</a:t>
            </a:r>
            <a:r>
              <a:rPr lang="en-US" altLang="zh-CN" dirty="0"/>
              <a:t>1975</a:t>
            </a:r>
            <a:r>
              <a:rPr lang="zh-CN" altLang="en-US" dirty="0"/>
              <a:t>年的图灵奖</a:t>
            </a:r>
          </a:p>
          <a:p>
            <a:endParaRPr lang="en-US" altLang="zh-CN" dirty="0"/>
          </a:p>
          <a:p>
            <a:endParaRPr lang="zh-CN" altLang="en-US" dirty="0"/>
          </a:p>
        </p:txBody>
      </p:sp>
      <p:sp>
        <p:nvSpPr>
          <p:cNvPr id="4" name="日期占位符 3"/>
          <p:cNvSpPr>
            <a:spLocks noGrp="1"/>
          </p:cNvSpPr>
          <p:nvPr>
            <p:ph type="dt" sz="half" idx="10"/>
          </p:nvPr>
        </p:nvSpPr>
        <p:spPr/>
        <p:txBody>
          <a:bodyPr/>
          <a:lstStyle/>
          <a:p>
            <a:fld id="{0BA645FF-0BC8-4B74-8711-9A210719B9C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p:spTree>
    <p:extLst>
      <p:ext uri="{BB962C8B-B14F-4D97-AF65-F5344CB8AC3E}">
        <p14:creationId xmlns:p14="http://schemas.microsoft.com/office/powerpoint/2010/main" val="20199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r>
              <a:rPr lang="en-US" altLang="zh-CN" dirty="0"/>
              <a:t>—</a:t>
            </a:r>
            <a:r>
              <a:rPr lang="zh-CN" altLang="en-US" dirty="0"/>
              <a:t>知识期</a:t>
            </a:r>
          </a:p>
        </p:txBody>
      </p:sp>
      <p:sp>
        <p:nvSpPr>
          <p:cNvPr id="3" name="内容占位符 2"/>
          <p:cNvSpPr>
            <a:spLocks noGrp="1"/>
          </p:cNvSpPr>
          <p:nvPr>
            <p:ph idx="1"/>
          </p:nvPr>
        </p:nvSpPr>
        <p:spPr/>
        <p:txBody>
          <a:bodyPr/>
          <a:lstStyle/>
          <a:p>
            <a:r>
              <a:rPr lang="zh-CN" altLang="en-US" dirty="0"/>
              <a:t>基于符号知识表示，通过获取和利用领域知识建立专家系统取得大量成果</a:t>
            </a:r>
          </a:p>
          <a:p>
            <a:pPr marL="0" indent="0">
              <a:buNone/>
            </a:pPr>
            <a:endParaRPr lang="en-US" altLang="zh-CN" dirty="0"/>
          </a:p>
          <a:p>
            <a:r>
              <a:rPr lang="zh-CN" altLang="en-US" dirty="0"/>
              <a:t>“知识工程” 之父</a:t>
            </a:r>
            <a:r>
              <a:rPr lang="en-US" altLang="zh-CN" dirty="0"/>
              <a:t>Edward A. </a:t>
            </a:r>
            <a:r>
              <a:rPr lang="en-US" altLang="zh-CN" dirty="0" err="1"/>
              <a:t>Feigenbaum</a:t>
            </a:r>
            <a:r>
              <a:rPr lang="en-US" altLang="zh-CN" dirty="0"/>
              <a:t> </a:t>
            </a:r>
            <a:r>
              <a:rPr lang="zh-CN" altLang="en-US" dirty="0"/>
              <a:t>研制了世界上第一个专家系统</a:t>
            </a:r>
            <a:r>
              <a:rPr lang="en-US" altLang="zh-CN" dirty="0"/>
              <a:t>DENDRAL</a:t>
            </a:r>
            <a:r>
              <a:rPr lang="zh-CN" altLang="en-US" dirty="0"/>
              <a:t>，并获得了</a:t>
            </a:r>
            <a:r>
              <a:rPr lang="en-US" altLang="zh-CN" dirty="0"/>
              <a:t>1994</a:t>
            </a:r>
            <a:r>
              <a:rPr lang="zh-CN" altLang="en-US" dirty="0"/>
              <a:t>年的图灵奖</a:t>
            </a:r>
            <a:endParaRPr lang="en-US" altLang="zh-CN" dirty="0"/>
          </a:p>
          <a:p>
            <a:pPr lvl="1"/>
            <a:r>
              <a:rPr lang="en-US" altLang="zh-CN" dirty="0"/>
              <a:t>DENDRAL</a:t>
            </a:r>
            <a:r>
              <a:rPr lang="zh-CN" altLang="en-US" dirty="0"/>
              <a:t>输入的是质谱仪的数据，输出是给定物质的化学结构。</a:t>
            </a:r>
            <a:endParaRPr lang="en-US" altLang="zh-CN" dirty="0"/>
          </a:p>
          <a:p>
            <a:pPr lvl="1"/>
            <a:r>
              <a:rPr lang="zh-CN" altLang="en-US" dirty="0"/>
              <a:t>捕捉化学家的化学分析知识，把知识提炼成规则。</a:t>
            </a:r>
            <a:endParaRPr lang="en-US" altLang="zh-CN" dirty="0"/>
          </a:p>
          <a:p>
            <a:pPr lvl="1"/>
            <a:r>
              <a:rPr lang="zh-CN" altLang="en-US" dirty="0"/>
              <a:t>质谱数据就是关于原子重量的信息，能够帮助化学家确定一种化合物的结构和性质。</a:t>
            </a:r>
          </a:p>
          <a:p>
            <a:pPr lvl="1"/>
            <a:endParaRPr lang="en-US" altLang="zh-CN" dirty="0"/>
          </a:p>
          <a:p>
            <a:r>
              <a:rPr lang="zh-CN" altLang="en-US" dirty="0"/>
              <a:t>但是由人来总结知识再交给计算机相当困难。</a:t>
            </a:r>
          </a:p>
          <a:p>
            <a:endParaRPr lang="zh-CN" altLang="en-US" dirty="0"/>
          </a:p>
        </p:txBody>
      </p:sp>
      <p:sp>
        <p:nvSpPr>
          <p:cNvPr id="4" name="日期占位符 3"/>
          <p:cNvSpPr>
            <a:spLocks noGrp="1"/>
          </p:cNvSpPr>
          <p:nvPr>
            <p:ph type="dt" sz="half" idx="10"/>
          </p:nvPr>
        </p:nvSpPr>
        <p:spPr/>
        <p:txBody>
          <a:bodyPr/>
          <a:lstStyle/>
          <a:p>
            <a:fld id="{19726ABE-69EF-4A09-8906-CD65441E977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spTree>
    <p:extLst>
      <p:ext uri="{BB962C8B-B14F-4D97-AF65-F5344CB8AC3E}">
        <p14:creationId xmlns:p14="http://schemas.microsoft.com/office/powerpoint/2010/main" val="1619735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p>
        </p:txBody>
      </p:sp>
      <p:sp>
        <p:nvSpPr>
          <p:cNvPr id="4" name="日期占位符 3"/>
          <p:cNvSpPr>
            <a:spLocks noGrp="1"/>
          </p:cNvSpPr>
          <p:nvPr>
            <p:ph type="dt" sz="half" idx="10"/>
          </p:nvPr>
        </p:nvSpPr>
        <p:spPr/>
        <p:txBody>
          <a:bodyPr/>
          <a:lstStyle/>
          <a:p>
            <a:fld id="{476687F8-8007-4A5F-936E-D414ADA79A78}"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p:cxnSp>
        <p:nvCxnSpPr>
          <p:cNvPr id="7" name="直接箭头连接符 6"/>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714060316"/>
              </p:ext>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name="Equation" r:id="rId2" imgW="203040" imgH="177480" progId="Equation.DSMT4">
                  <p:embed/>
                </p:oleObj>
              </mc:Choice>
              <mc:Fallback>
                <p:oleObj name="Equation" r:id="rId2" imgW="203040" imgH="177480" progId="Equation.DSMT4">
                  <p:embed/>
                  <p:pic>
                    <p:nvPicPr>
                      <p:cNvPr id="7" name="对象 6"/>
                      <p:cNvPicPr/>
                      <p:nvPr/>
                    </p:nvPicPr>
                    <p:blipFill>
                      <a:blip r:embed="rId3"/>
                      <a:stretch>
                        <a:fillRect/>
                      </a:stretch>
                    </p:blipFill>
                    <p:spPr>
                      <a:xfrm>
                        <a:off x="1503513" y="3101984"/>
                        <a:ext cx="303571" cy="307210"/>
                      </a:xfrm>
                      <a:prstGeom prst="rect">
                        <a:avLst/>
                      </a:prstGeom>
                    </p:spPr>
                  </p:pic>
                </p:oleObj>
              </mc:Fallback>
            </mc:AlternateContent>
          </a:graphicData>
        </a:graphic>
      </p:graphicFrame>
      <p:cxnSp>
        <p:nvCxnSpPr>
          <p:cNvPr id="10" name="直接连接符 9"/>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2746916105"/>
              </p:ext>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9" name="对象 8"/>
                      <p:cNvPicPr>
                        <a:picLocks noChangeAspect="1" noChangeArrowheads="1"/>
                      </p:cNvPicPr>
                      <p:nvPr/>
                    </p:nvPicPr>
                    <p:blipFill>
                      <a:blip r:embed="rId5"/>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2" name="直接连接符 11"/>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532054061"/>
              </p:ext>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name="Equation" r:id="rId6" imgW="190440" imgH="177480" progId="Equation.DSMT4">
                  <p:embed/>
                </p:oleObj>
              </mc:Choice>
              <mc:Fallback>
                <p:oleObj name="Equation" r:id="rId6" imgW="190440" imgH="177480" progId="Equation.DSMT4">
                  <p:embed/>
                  <p:pic>
                    <p:nvPicPr>
                      <p:cNvPr id="11" name="对象 10"/>
                      <p:cNvPicPr>
                        <a:picLocks noChangeAspect="1" noChangeArrowheads="1"/>
                      </p:cNvPicPr>
                      <p:nvPr/>
                    </p:nvPicPr>
                    <p:blipFill>
                      <a:blip r:embed="rId7"/>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4090159034"/>
              </p:ext>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name="Equation" r:id="rId8" imgW="203040" imgH="177480" progId="Equation.DSMT4">
                  <p:embed/>
                </p:oleObj>
              </mc:Choice>
              <mc:Fallback>
                <p:oleObj name="Equation" r:id="rId8" imgW="203040" imgH="177480" progId="Equation.DSMT4">
                  <p:embed/>
                  <p:pic>
                    <p:nvPicPr>
                      <p:cNvPr id="14" name="对象 13"/>
                      <p:cNvPicPr>
                        <a:picLocks noChangeAspect="1" noChangeArrowheads="1"/>
                      </p:cNvPicPr>
                      <p:nvPr/>
                    </p:nvPicPr>
                    <p:blipFill>
                      <a:blip r:embed="rId9"/>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00528501"/>
              </p:ext>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15" name="对象 14"/>
                      <p:cNvPicPr>
                        <a:picLocks noChangeAspect="1" noChangeArrowheads="1"/>
                      </p:cNvPicPr>
                      <p:nvPr/>
                    </p:nvPicPr>
                    <p:blipFill>
                      <a:blip r:embed="rId11"/>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8" name="右大括号 17"/>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53"/>
          <p:cNvSpPr txBox="1"/>
          <p:nvPr/>
        </p:nvSpPr>
        <p:spPr>
          <a:xfrm>
            <a:off x="1692118" y="1828764"/>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推理期</a:t>
            </a:r>
          </a:p>
        </p:txBody>
      </p:sp>
      <p:sp>
        <p:nvSpPr>
          <p:cNvPr id="20" name="右大括号 19"/>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53"/>
          <p:cNvSpPr txBox="1"/>
          <p:nvPr/>
        </p:nvSpPr>
        <p:spPr>
          <a:xfrm>
            <a:off x="3707905" y="1835533"/>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知识期</a:t>
            </a:r>
          </a:p>
        </p:txBody>
      </p:sp>
      <p:sp>
        <p:nvSpPr>
          <p:cNvPr id="22" name="右大括号 21"/>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53"/>
          <p:cNvSpPr txBox="1"/>
          <p:nvPr/>
        </p:nvSpPr>
        <p:spPr>
          <a:xfrm>
            <a:off x="5940152" y="1907541"/>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学习期</a:t>
            </a:r>
          </a:p>
        </p:txBody>
      </p:sp>
      <p:cxnSp>
        <p:nvCxnSpPr>
          <p:cNvPr id="24" name="直接连接符 23"/>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1201959" y="3618657"/>
            <a:ext cx="588827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符号主义学习：决策树和基于逻辑的学习</a:t>
            </a:r>
          </a:p>
        </p:txBody>
      </p:sp>
      <p:cxnSp>
        <p:nvCxnSpPr>
          <p:cNvPr id="26" name="直接连接符 25"/>
          <p:cNvCxnSpPr>
            <a:stCxn id="27" idx="0"/>
          </p:cNvCxnSpPr>
          <p:nvPr/>
        </p:nvCxnSpPr>
        <p:spPr>
          <a:xfrm flipV="1">
            <a:off x="5471198" y="3210208"/>
            <a:ext cx="227983" cy="91294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864440" y="4123150"/>
            <a:ext cx="3213516"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连接主义学习：基于神经网络</a:t>
            </a:r>
          </a:p>
        </p:txBody>
      </p:sp>
      <p:cxnSp>
        <p:nvCxnSpPr>
          <p:cNvPr id="28" name="直接连接符 27"/>
          <p:cNvCxnSpPr/>
          <p:nvPr/>
        </p:nvCxnSpPr>
        <p:spPr>
          <a:xfrm flipV="1">
            <a:off x="6454588" y="3210208"/>
            <a:ext cx="228888" cy="145735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278359" y="4637962"/>
            <a:ext cx="346110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统计学习：支持向量机和核方法</a:t>
            </a:r>
          </a:p>
        </p:txBody>
      </p:sp>
      <p:cxnSp>
        <p:nvCxnSpPr>
          <p:cNvPr id="30" name="直接连接符 29"/>
          <p:cNvCxnSpPr>
            <a:stCxn id="31" idx="0"/>
          </p:cNvCxnSpPr>
          <p:nvPr/>
        </p:nvCxnSpPr>
        <p:spPr>
          <a:xfrm flipV="1">
            <a:off x="7737044" y="3143543"/>
            <a:ext cx="28530" cy="1926468"/>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53"/>
          <p:cNvSpPr txBox="1"/>
          <p:nvPr/>
        </p:nvSpPr>
        <p:spPr>
          <a:xfrm>
            <a:off x="6353045" y="5070011"/>
            <a:ext cx="2767998"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连接主义学习：深度学习</a:t>
            </a:r>
          </a:p>
        </p:txBody>
      </p:sp>
      <p:sp>
        <p:nvSpPr>
          <p:cNvPr id="32" name="矩形 31"/>
          <p:cNvSpPr/>
          <p:nvPr/>
        </p:nvSpPr>
        <p:spPr>
          <a:xfrm>
            <a:off x="380671" y="4048614"/>
            <a:ext cx="3677167" cy="1888722"/>
          </a:xfrm>
          <a:prstGeom prst="rect">
            <a:avLst/>
          </a:prstGeom>
        </p:spPr>
        <p:txBody>
          <a:bodyPr wrap="square">
            <a:spAutoFit/>
          </a:bodyPr>
          <a:lstStyle/>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决策树：以信息论为基础，最小化信息熵，模拟了人类对概念进行判定的树形流程</a:t>
            </a:r>
          </a:p>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基于逻辑的学习（</a:t>
            </a:r>
            <a:r>
              <a:rPr lang="en-US" altLang="zh-CN" dirty="0">
                <a:solidFill>
                  <a:prstClr val="black"/>
                </a:solidFill>
                <a:latin typeface="Times New Roman" panose="02020603050405020304" pitchFamily="18" charset="0"/>
                <a:ea typeface="微软雅黑" panose="020B0503020204020204" pitchFamily="34" charset="-122"/>
              </a:rPr>
              <a:t>Inductive Logic Programming</a:t>
            </a:r>
            <a:r>
              <a:rPr lang="zh-CN" altLang="en-US" dirty="0">
                <a:solidFill>
                  <a:prstClr val="black"/>
                </a:solidFill>
                <a:latin typeface="Times New Roman" panose="02020603050405020304" pitchFamily="18" charset="0"/>
                <a:ea typeface="微软雅黑" panose="020B0503020204020204" pitchFamily="34" charset="-122"/>
              </a:rPr>
              <a:t>）：使用一阶逻辑进行知识表示，通过修改扩充逻辑表达式对数据进行归纳 </a:t>
            </a:r>
          </a:p>
        </p:txBody>
      </p:sp>
    </p:spTree>
    <p:extLst>
      <p:ext uri="{BB962C8B-B14F-4D97-AF65-F5344CB8AC3E}">
        <p14:creationId xmlns:p14="http://schemas.microsoft.com/office/powerpoint/2010/main" val="336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5" grpId="0"/>
      <p:bldP spid="27" grpId="0"/>
      <p:bldP spid="29"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机器学习取得了巨大的进展</a:t>
            </a:r>
          </a:p>
        </p:txBody>
      </p:sp>
      <p:sp>
        <p:nvSpPr>
          <p:cNvPr id="3" name="内容占位符 2"/>
          <p:cNvSpPr>
            <a:spLocks noGrp="1"/>
          </p:cNvSpPr>
          <p:nvPr>
            <p:ph idx="1"/>
          </p:nvPr>
        </p:nvSpPr>
        <p:spPr/>
        <p:txBody>
          <a:bodyPr/>
          <a:lstStyle/>
          <a:p>
            <a:r>
              <a:rPr lang="zh-CN" altLang="en-US" b="1" dirty="0"/>
              <a:t>语音识别</a:t>
            </a:r>
            <a:r>
              <a:rPr lang="zh-CN" altLang="en-US" dirty="0"/>
              <a:t>：微软英语语音识别实现词错率</a:t>
            </a:r>
            <a:r>
              <a:rPr lang="en-US" altLang="zh-CN" dirty="0"/>
              <a:t>5.9%</a:t>
            </a:r>
            <a:r>
              <a:rPr lang="zh-CN" altLang="en-US" dirty="0"/>
              <a:t>的突破，第一次</a:t>
            </a:r>
            <a:r>
              <a:rPr lang="zh-CN" altLang="en-US" b="1" dirty="0">
                <a:solidFill>
                  <a:srgbClr val="C00000"/>
                </a:solidFill>
              </a:rPr>
              <a:t>超越人类</a:t>
            </a:r>
            <a:endParaRPr lang="en-US" altLang="zh-CN" dirty="0"/>
          </a:p>
          <a:p>
            <a:r>
              <a:rPr lang="zh-CN" altLang="en-US" b="1" dirty="0"/>
              <a:t>人脸识别</a:t>
            </a:r>
            <a:r>
              <a:rPr lang="zh-CN" altLang="en-US" dirty="0"/>
              <a:t>：</a:t>
            </a:r>
            <a:r>
              <a:rPr lang="en-US" altLang="zh-CN" dirty="0"/>
              <a:t>Facebook</a:t>
            </a:r>
            <a:r>
              <a:rPr lang="zh-CN" altLang="en-US" dirty="0"/>
              <a:t>的人脸识别系统</a:t>
            </a:r>
            <a:r>
              <a:rPr lang="en-US" altLang="zh-CN" dirty="0" err="1"/>
              <a:t>DeepFace</a:t>
            </a:r>
            <a:r>
              <a:rPr lang="zh-CN" altLang="en-US" dirty="0"/>
              <a:t>达到</a:t>
            </a:r>
            <a:r>
              <a:rPr lang="en-US" altLang="zh-CN" dirty="0"/>
              <a:t>97.53%</a:t>
            </a:r>
            <a:r>
              <a:rPr lang="zh-CN" altLang="en-US" dirty="0"/>
              <a:t>的准确率，</a:t>
            </a:r>
            <a:r>
              <a:rPr lang="zh-CN" altLang="en-US" b="1" dirty="0">
                <a:solidFill>
                  <a:srgbClr val="C00000"/>
                </a:solidFill>
              </a:rPr>
              <a:t>达到人类水平</a:t>
            </a:r>
            <a:endParaRPr lang="en-US" altLang="zh-CN" dirty="0"/>
          </a:p>
          <a:p>
            <a:r>
              <a:rPr lang="zh-CN" altLang="en-US" b="1" dirty="0"/>
              <a:t>图像识别</a:t>
            </a:r>
            <a:r>
              <a:rPr lang="zh-CN" altLang="en-US" dirty="0"/>
              <a:t>：微软在</a:t>
            </a:r>
            <a:r>
              <a:rPr lang="en-US" altLang="zh-CN" dirty="0"/>
              <a:t>ImageNet</a:t>
            </a:r>
            <a:r>
              <a:rPr lang="zh-CN" altLang="en-US" dirty="0"/>
              <a:t>图像数据库上，达到</a:t>
            </a:r>
            <a:r>
              <a:rPr lang="en-US" altLang="zh-CN" dirty="0"/>
              <a:t>4.94%</a:t>
            </a:r>
            <a:r>
              <a:rPr lang="zh-CN" altLang="en-US" dirty="0"/>
              <a:t>的错误率，</a:t>
            </a:r>
            <a:r>
              <a:rPr lang="zh-CN" altLang="en-US" b="1" dirty="0">
                <a:solidFill>
                  <a:srgbClr val="C00000"/>
                </a:solidFill>
              </a:rPr>
              <a:t>低于人类</a:t>
            </a:r>
            <a:r>
              <a:rPr lang="en-US" altLang="zh-CN" b="1" dirty="0">
                <a:solidFill>
                  <a:srgbClr val="C00000"/>
                </a:solidFill>
              </a:rPr>
              <a:t>5.1%</a:t>
            </a:r>
            <a:r>
              <a:rPr lang="zh-CN" altLang="en-US" b="1" dirty="0">
                <a:solidFill>
                  <a:srgbClr val="C00000"/>
                </a:solidFill>
              </a:rPr>
              <a:t>的错误率</a:t>
            </a:r>
            <a:endParaRPr lang="en-US" altLang="zh-CN" dirty="0"/>
          </a:p>
          <a:p>
            <a:r>
              <a:rPr lang="zh-CN" altLang="en-US" b="1" dirty="0"/>
              <a:t>人机对弈</a:t>
            </a:r>
            <a:r>
              <a:rPr lang="zh-CN" altLang="en-US" dirty="0"/>
              <a:t>：</a:t>
            </a:r>
            <a:r>
              <a:rPr lang="en-US" altLang="zh-CN" dirty="0" err="1"/>
              <a:t>AlphaGo</a:t>
            </a:r>
            <a:r>
              <a:rPr lang="zh-CN" altLang="en-US" dirty="0"/>
              <a:t>以</a:t>
            </a:r>
            <a:r>
              <a:rPr lang="en-US" altLang="zh-CN" dirty="0"/>
              <a:t>4</a:t>
            </a:r>
            <a:r>
              <a:rPr lang="zh-CN" altLang="en-US" dirty="0"/>
              <a:t>：</a:t>
            </a:r>
            <a:r>
              <a:rPr lang="en-US" altLang="zh-CN" dirty="0"/>
              <a:t>1</a:t>
            </a:r>
            <a:r>
              <a:rPr lang="zh-CN" altLang="en-US" dirty="0"/>
              <a:t>的战绩击败李世石，</a:t>
            </a:r>
            <a:r>
              <a:rPr lang="en-US" altLang="zh-CN" dirty="0"/>
              <a:t>Master</a:t>
            </a:r>
            <a:r>
              <a:rPr lang="zh-CN" altLang="en-US" dirty="0"/>
              <a:t>在围棋快棋上击败柯杰，聂卫平等高手，取得</a:t>
            </a:r>
            <a:r>
              <a:rPr lang="en-US" altLang="zh-CN" b="1" dirty="0">
                <a:solidFill>
                  <a:srgbClr val="C00000"/>
                </a:solidFill>
              </a:rPr>
              <a:t>60</a:t>
            </a:r>
            <a:r>
              <a:rPr lang="zh-CN" altLang="en-US" b="1" dirty="0">
                <a:solidFill>
                  <a:srgbClr val="C00000"/>
                </a:solidFill>
              </a:rPr>
              <a:t>胜</a:t>
            </a:r>
            <a:r>
              <a:rPr lang="en-US" altLang="zh-CN" b="1" dirty="0">
                <a:solidFill>
                  <a:srgbClr val="C00000"/>
                </a:solidFill>
              </a:rPr>
              <a:t>0</a:t>
            </a:r>
            <a:r>
              <a:rPr lang="zh-CN" altLang="en-US" b="1" dirty="0">
                <a:solidFill>
                  <a:srgbClr val="C00000"/>
                </a:solidFill>
              </a:rPr>
              <a:t>负</a:t>
            </a:r>
            <a:r>
              <a:rPr lang="zh-CN" altLang="en-US" dirty="0"/>
              <a:t>的战绩</a:t>
            </a:r>
          </a:p>
          <a:p>
            <a:endParaRPr lang="zh-CN" altLang="en-US" dirty="0"/>
          </a:p>
        </p:txBody>
      </p:sp>
      <p:sp>
        <p:nvSpPr>
          <p:cNvPr id="4" name="日期占位符 3"/>
          <p:cNvSpPr>
            <a:spLocks noGrp="1"/>
          </p:cNvSpPr>
          <p:nvPr>
            <p:ph type="dt" sz="half" idx="10"/>
          </p:nvPr>
        </p:nvSpPr>
        <p:spPr/>
        <p:txBody>
          <a:bodyPr/>
          <a:lstStyle/>
          <a:p>
            <a:fld id="{EF8BA707-0358-4F00-9D10-7FFC09D27FE1}"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Picture 2" descr="百度研究出深度学习语音识别系统DeepSpeech，嘈杂环境下识别率超Google、苹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96" y="4602031"/>
            <a:ext cx="1802363" cy="13517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acebook研究出接近人类水平的脸部识别技术"/>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5804"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微软 imagenet”的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81" t="10797" r="15582"/>
          <a:stretch/>
        </p:blipFill>
        <p:spPr bwMode="auto">
          <a:xfrm>
            <a:off x="4672107" y="4602032"/>
            <a:ext cx="2013079" cy="135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831"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1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ianbaoban-assets.oss-cn-shenzhen.aliyuncs.c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0319" y="1507506"/>
            <a:ext cx="8335993" cy="47192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人工智能取得了巨大的进展</a:t>
            </a:r>
          </a:p>
        </p:txBody>
      </p:sp>
      <p:sp>
        <p:nvSpPr>
          <p:cNvPr id="3" name="内容占位符 2"/>
          <p:cNvSpPr>
            <a:spLocks noGrp="1"/>
          </p:cNvSpPr>
          <p:nvPr>
            <p:ph idx="1"/>
          </p:nvPr>
        </p:nvSpPr>
        <p:spPr>
          <a:xfrm>
            <a:off x="628650" y="1482106"/>
            <a:ext cx="3943350" cy="4932533"/>
          </a:xfrm>
        </p:spPr>
        <p:txBody>
          <a:bodyPr/>
          <a:lstStyle/>
          <a:p>
            <a:r>
              <a:rPr lang="zh-CN" altLang="en-US" dirty="0"/>
              <a:t>蛋白质结构预测（</a:t>
            </a:r>
            <a:r>
              <a:rPr lang="en-US" altLang="zh-CN" dirty="0"/>
              <a:t> </a:t>
            </a:r>
            <a:r>
              <a:rPr lang="en-US" altLang="zh-CN" dirty="0" err="1"/>
              <a:t>AlphaFold</a:t>
            </a:r>
            <a:r>
              <a:rPr lang="en-US" altLang="zh-CN" dirty="0"/>
              <a:t> </a:t>
            </a:r>
            <a:r>
              <a:rPr lang="zh-CN" altLang="en-US" dirty="0"/>
              <a:t>）：</a:t>
            </a:r>
            <a:r>
              <a:rPr lang="en-US" altLang="zh-CN" dirty="0"/>
              <a:t> </a:t>
            </a:r>
          </a:p>
          <a:p>
            <a:pPr marL="0" indent="0">
              <a:buNone/>
            </a:pPr>
            <a:endParaRPr lang="en-US" altLang="zh-CN" dirty="0"/>
          </a:p>
          <a:p>
            <a:pPr marL="0" indent="0">
              <a:buNone/>
            </a:pPr>
            <a:r>
              <a:rPr lang="en-US" altLang="zh-CN" dirty="0" err="1"/>
              <a:t>AlphaFold</a:t>
            </a:r>
            <a:r>
              <a:rPr lang="zh-CN" altLang="en-US" dirty="0"/>
              <a:t>在数天内通过蛋白质序列来预测蛋白质结构，此前科学家识别蛋白质形状需花费数年时间。</a:t>
            </a:r>
            <a:endParaRPr lang="en-US" altLang="zh-CN" dirty="0"/>
          </a:p>
          <a:p>
            <a:pPr marL="0" indent="0">
              <a:buNone/>
            </a:pPr>
            <a:endParaRPr lang="en-US" altLang="zh-CN" dirty="0"/>
          </a:p>
          <a:p>
            <a:pPr marL="0" indent="0">
              <a:buNone/>
            </a:pPr>
            <a:r>
              <a:rPr lang="zh-CN" altLang="en-US" dirty="0"/>
              <a:t>蛋白质通过卷曲折叠会构成三维结构，蛋白质的功能正由其结构决定，了解蛋白质结构有助于开发治疗疾病的药物。</a:t>
            </a:r>
          </a:p>
          <a:p>
            <a:endParaRPr lang="zh-CN" altLang="en-US" dirty="0"/>
          </a:p>
        </p:txBody>
      </p:sp>
      <p:sp>
        <p:nvSpPr>
          <p:cNvPr id="4" name="日期占位符 3"/>
          <p:cNvSpPr>
            <a:spLocks noGrp="1"/>
          </p:cNvSpPr>
          <p:nvPr>
            <p:ph type="dt" sz="half" idx="10"/>
          </p:nvPr>
        </p:nvSpPr>
        <p:spPr/>
        <p:txBody>
          <a:bodyPr/>
          <a:lstStyle/>
          <a:p>
            <a:fld id="{DF4042C5-B047-46FC-9B2F-FF10129F994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p:spTree>
    <p:extLst>
      <p:ext uri="{BB962C8B-B14F-4D97-AF65-F5344CB8AC3E}">
        <p14:creationId xmlns:p14="http://schemas.microsoft.com/office/powerpoint/2010/main" val="396072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p>
        </p:txBody>
      </p:sp>
      <p:sp>
        <p:nvSpPr>
          <p:cNvPr id="3" name="内容占位符 2"/>
          <p:cNvSpPr>
            <a:spLocks noGrp="1"/>
          </p:cNvSpPr>
          <p:nvPr>
            <p:ph idx="1"/>
          </p:nvPr>
        </p:nvSpPr>
        <p:spPr/>
        <p:txBody>
          <a:bodyPr/>
          <a:lstStyle/>
          <a:p>
            <a:r>
              <a:rPr lang="zh-CN" altLang="en-US" dirty="0"/>
              <a:t>矩阵</a:t>
            </a:r>
            <a:endParaRPr lang="en-US" altLang="zh-CN" dirty="0"/>
          </a:p>
          <a:p>
            <a:pPr marL="0" indent="0">
              <a:buNone/>
            </a:pPr>
            <a:endParaRPr lang="en-US" altLang="zh-CN" dirty="0"/>
          </a:p>
          <a:p>
            <a:r>
              <a:rPr lang="zh-CN" altLang="en-US" dirty="0"/>
              <a:t>概率分布</a:t>
            </a:r>
            <a:endParaRPr lang="en-US" altLang="zh-CN" dirty="0"/>
          </a:p>
          <a:p>
            <a:endParaRPr lang="en-US" altLang="zh-CN" dirty="0"/>
          </a:p>
          <a:p>
            <a:r>
              <a:rPr lang="zh-CN" altLang="en-US" dirty="0"/>
              <a:t>优化</a:t>
            </a:r>
            <a:endParaRPr lang="en-US" altLang="zh-CN" dirty="0"/>
          </a:p>
          <a:p>
            <a:endParaRPr lang="en-US" altLang="zh-CN" dirty="0"/>
          </a:p>
          <a:p>
            <a:endParaRPr lang="en-US" altLang="zh-CN" dirty="0"/>
          </a:p>
        </p:txBody>
      </p:sp>
      <p:sp>
        <p:nvSpPr>
          <p:cNvPr id="4" name="日期占位符 3"/>
          <p:cNvSpPr>
            <a:spLocks noGrp="1"/>
          </p:cNvSpPr>
          <p:nvPr>
            <p:ph type="dt" sz="half" idx="10"/>
          </p:nvPr>
        </p:nvSpPr>
        <p:spPr/>
        <p:txBody>
          <a:bodyPr/>
          <a:lstStyle/>
          <a:p>
            <a:fld id="{40A7DF23-A9EF-429D-A6DE-27D965D7628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p:spTree>
    <p:extLst>
      <p:ext uri="{BB962C8B-B14F-4D97-AF65-F5344CB8AC3E}">
        <p14:creationId xmlns:p14="http://schemas.microsoft.com/office/powerpoint/2010/main" val="223064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弱人工智能 </a:t>
            </a:r>
            <a:r>
              <a:rPr lang="en-US" altLang="zh-CN" dirty="0"/>
              <a:t>VS </a:t>
            </a:r>
            <a:r>
              <a:rPr lang="zh-CN" altLang="en-US" dirty="0"/>
              <a:t>强人工智能</a:t>
            </a:r>
          </a:p>
        </p:txBody>
      </p:sp>
      <p:sp>
        <p:nvSpPr>
          <p:cNvPr id="3" name="内容占位符 2"/>
          <p:cNvSpPr>
            <a:spLocks noGrp="1"/>
          </p:cNvSpPr>
          <p:nvPr>
            <p:ph idx="1"/>
          </p:nvPr>
        </p:nvSpPr>
        <p:spPr/>
        <p:txBody>
          <a:bodyPr/>
          <a:lstStyle/>
          <a:p>
            <a:r>
              <a:rPr lang="zh-CN" altLang="en-US" dirty="0">
                <a:solidFill>
                  <a:srgbClr val="FF0000"/>
                </a:solidFill>
              </a:rPr>
              <a:t>弱人工智能</a:t>
            </a:r>
            <a:r>
              <a:rPr lang="zh-CN" altLang="en-US" dirty="0"/>
              <a:t>：限制领域人工智能（</a:t>
            </a:r>
            <a:r>
              <a:rPr lang="en-US" altLang="zh-CN" dirty="0"/>
              <a:t>Narrow AI</a:t>
            </a:r>
            <a:r>
              <a:rPr lang="zh-CN" altLang="en-US" dirty="0"/>
              <a:t>）或应用型人工智能（</a:t>
            </a:r>
            <a:r>
              <a:rPr lang="en-US" altLang="zh-CN" dirty="0"/>
              <a:t>Applied AI</a:t>
            </a:r>
            <a:r>
              <a:rPr lang="zh-CN" altLang="en-US" dirty="0"/>
              <a:t>），指的是专注于且只能解决特定领域问题的人工智能</a:t>
            </a:r>
            <a:endParaRPr lang="en-US" altLang="zh-CN" dirty="0"/>
          </a:p>
          <a:p>
            <a:endParaRPr lang="en-US" altLang="zh-CN" dirty="0"/>
          </a:p>
          <a:p>
            <a:endParaRPr lang="en-US" altLang="zh-CN" dirty="0"/>
          </a:p>
          <a:p>
            <a:r>
              <a:rPr lang="zh-CN" altLang="en-US" dirty="0">
                <a:solidFill>
                  <a:srgbClr val="FF0000"/>
                </a:solidFill>
              </a:rPr>
              <a:t>强人工智能</a:t>
            </a:r>
            <a:r>
              <a:rPr lang="zh-CN" altLang="en-US" dirty="0"/>
              <a:t>：又称通用人工智能（</a:t>
            </a:r>
            <a:r>
              <a:rPr lang="en-US" altLang="zh-CN" dirty="0"/>
              <a:t>Artificial General Intelligence</a:t>
            </a:r>
            <a:r>
              <a:rPr lang="zh-CN" altLang="en-US" dirty="0"/>
              <a:t>）或完全人工智能（</a:t>
            </a:r>
            <a:r>
              <a:rPr lang="en-US" altLang="zh-CN" dirty="0"/>
              <a:t>Full AI</a:t>
            </a:r>
            <a:r>
              <a:rPr lang="zh-CN" altLang="en-US" dirty="0"/>
              <a:t>），指的是可以胜任人类所有工作的人工智能。</a:t>
            </a:r>
          </a:p>
        </p:txBody>
      </p:sp>
      <p:sp>
        <p:nvSpPr>
          <p:cNvPr id="4" name="日期占位符 3"/>
          <p:cNvSpPr>
            <a:spLocks noGrp="1"/>
          </p:cNvSpPr>
          <p:nvPr>
            <p:ph type="dt" sz="half" idx="10"/>
          </p:nvPr>
        </p:nvSpPr>
        <p:spPr/>
        <p:txBody>
          <a:bodyPr/>
          <a:lstStyle/>
          <a:p>
            <a:fld id="{A36BF263-0603-40C0-B907-4C67B3D0267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sp>
        <p:nvSpPr>
          <p:cNvPr id="7" name="矩形 6"/>
          <p:cNvSpPr/>
          <p:nvPr/>
        </p:nvSpPr>
        <p:spPr>
          <a:xfrm>
            <a:off x="1144184" y="4739402"/>
            <a:ext cx="7851532" cy="1754326"/>
          </a:xfrm>
          <a:prstGeom prst="rect">
            <a:avLst/>
          </a:prstGeom>
        </p:spPr>
        <p:txBody>
          <a:bodyPr wrap="square">
            <a:spAutoFit/>
          </a:bodyPr>
          <a:lstStyle/>
          <a:p>
            <a:pPr marL="342900" indent="-342900">
              <a:buFont typeface="+mj-lt"/>
              <a:buAutoNum type="arabicPeriod"/>
            </a:pPr>
            <a:r>
              <a:rPr lang="zh-CN" altLang="en-US" dirty="0"/>
              <a:t>存在不确定性因素时进行推理，使用策略，解决问题，制定决策的能力</a:t>
            </a:r>
          </a:p>
          <a:p>
            <a:pPr marL="342900" indent="-342900">
              <a:buFont typeface="+mj-lt"/>
              <a:buAutoNum type="arabicPeriod"/>
            </a:pPr>
            <a:r>
              <a:rPr lang="zh-CN" altLang="en-US" dirty="0"/>
              <a:t>知识表示的能力，包括常识性知识的表示能力</a:t>
            </a:r>
          </a:p>
          <a:p>
            <a:pPr marL="342900" indent="-342900">
              <a:buFont typeface="+mj-lt"/>
              <a:buAutoNum type="arabicPeriod"/>
            </a:pPr>
            <a:r>
              <a:rPr lang="zh-CN" altLang="en-US" dirty="0"/>
              <a:t>规划能力</a:t>
            </a:r>
          </a:p>
          <a:p>
            <a:pPr marL="342900" indent="-342900">
              <a:buFont typeface="+mj-lt"/>
              <a:buAutoNum type="arabicPeriod"/>
            </a:pPr>
            <a:r>
              <a:rPr lang="zh-CN" altLang="en-US" dirty="0"/>
              <a:t>学习能力</a:t>
            </a:r>
          </a:p>
          <a:p>
            <a:pPr marL="342900" indent="-342900">
              <a:buFont typeface="+mj-lt"/>
              <a:buAutoNum type="arabicPeriod"/>
            </a:pPr>
            <a:r>
              <a:rPr lang="zh-CN" altLang="en-US" dirty="0"/>
              <a:t>使用自然语言进行交流沟通的能力</a:t>
            </a:r>
          </a:p>
          <a:p>
            <a:pPr marL="342900" indent="-342900">
              <a:buFont typeface="+mj-lt"/>
              <a:buAutoNum type="arabicPeriod"/>
            </a:pPr>
            <a:r>
              <a:rPr lang="zh-CN" altLang="en-US" dirty="0"/>
              <a:t>将上述能力整合起来实现既定目标的能力</a:t>
            </a:r>
          </a:p>
        </p:txBody>
      </p:sp>
      <p:sp>
        <p:nvSpPr>
          <p:cNvPr id="8" name="矩形 7"/>
          <p:cNvSpPr/>
          <p:nvPr/>
        </p:nvSpPr>
        <p:spPr>
          <a:xfrm>
            <a:off x="1138744" y="4303776"/>
            <a:ext cx="2723823" cy="369332"/>
          </a:xfrm>
          <a:prstGeom prst="rect">
            <a:avLst/>
          </a:prstGeom>
        </p:spPr>
        <p:txBody>
          <a:bodyPr wrap="none">
            <a:spAutoFit/>
          </a:bodyPr>
          <a:lstStyle/>
          <a:p>
            <a:r>
              <a:rPr lang="zh-CN" altLang="en-US" dirty="0"/>
              <a:t>强人工智能具备以下能力</a:t>
            </a:r>
          </a:p>
        </p:txBody>
      </p:sp>
    </p:spTree>
    <p:extLst>
      <p:ext uri="{BB962C8B-B14F-4D97-AF65-F5344CB8AC3E}">
        <p14:creationId xmlns:p14="http://schemas.microsoft.com/office/powerpoint/2010/main" val="3127062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矩阵为二维数组，用大写粗斜体表示 </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表示第</a:t>
                </a:r>
                <a:r>
                  <a:rPr lang="en-US" altLang="zh-CN" dirty="0" err="1"/>
                  <a:t>i</a:t>
                </a:r>
                <a:r>
                  <a:rPr lang="zh-CN" altLang="en-US" dirty="0"/>
                  <a:t>列</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en-US" altLang="zh-CN" dirty="0"/>
                  <a:t> </a:t>
                </a:r>
                <a:r>
                  <a:rPr lang="zh-CN" altLang="en-US" dirty="0"/>
                  <a:t>表示第</a:t>
                </a:r>
                <a:r>
                  <a:rPr lang="en-US" altLang="zh-CN" dirty="0" err="1"/>
                  <a:t>i</a:t>
                </a:r>
                <a:r>
                  <a:rPr lang="zh-CN" altLang="en-US" dirty="0"/>
                  <a:t>行</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en-US" altLang="zh-CN" dirty="0"/>
                  <a:t> </a:t>
                </a:r>
                <a:r>
                  <a:rPr lang="zh-CN" altLang="en-US" dirty="0"/>
                  <a:t>表示第</a:t>
                </a:r>
                <a:r>
                  <a:rPr lang="en-US" altLang="zh-CN" dirty="0" err="1"/>
                  <a:t>i</a:t>
                </a:r>
                <a:r>
                  <a:rPr lang="zh-CN" altLang="en-US" dirty="0"/>
                  <a:t>行第</a:t>
                </a:r>
                <a:r>
                  <a:rPr lang="en-US" altLang="zh-CN" dirty="0"/>
                  <a:t>j</a:t>
                </a:r>
                <a:r>
                  <a:rPr lang="zh-CN" altLang="en-US" dirty="0"/>
                  <a:t>列元素</a:t>
                </a:r>
                <a:endParaRPr lang="en-US" altLang="zh-CN" dirty="0"/>
              </a:p>
              <a:p>
                <a:r>
                  <a:rPr lang="zh-CN" altLang="en-US" dirty="0"/>
                  <a:t>矩阵范数</a:t>
                </a:r>
                <a:endParaRPr lang="en-US" altLang="zh-CN" dirty="0"/>
              </a:p>
              <a:p>
                <a:pPr lvl="1"/>
                <a:r>
                  <a:rPr lang="zh-CN" altLang="en-US" dirty="0"/>
                  <a:t>函数</a:t>
                </a:r>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𝑨</m:t>
                        </m:r>
                      </m:e>
                    </m:d>
                  </m:oMath>
                </a14:m>
                <a:r>
                  <a:rPr lang="zh-CN" altLang="en-US" dirty="0"/>
                  <a:t>衡量矩阵的大小，满足三个条件</a:t>
                </a:r>
                <a:endParaRPr lang="en-US" altLang="zh-CN" dirty="0"/>
              </a:p>
              <a:p>
                <a:pPr lvl="2"/>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，等号成立当且仅当</a:t>
                </a:r>
                <a14:m>
                  <m:oMath xmlns:m="http://schemas.openxmlformats.org/officeDocument/2006/math">
                    <m:r>
                      <a:rPr lang="en-US" altLang="zh-CN" b="1" i="1" dirty="0" smtClean="0">
                        <a:latin typeface="Cambria Math" panose="02040503050406030204" pitchFamily="18" charset="0"/>
                      </a:rPr>
                      <m:t>𝑨</m:t>
                    </m:r>
                    <m:r>
                      <a:rPr lang="en-US" altLang="zh-CN" i="1" dirty="0" smtClean="0">
                        <a:latin typeface="Cambria Math" panose="02040503050406030204" pitchFamily="18" charset="0"/>
                      </a:rPr>
                      <m:t>=0</m:t>
                    </m:r>
                  </m:oMath>
                </a14:m>
                <a:endParaRPr lang="en-US" altLang="zh-CN" dirty="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𝜶</m:t>
                        </m:r>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oMath>
                </a14:m>
                <a:endParaRPr lang="en-US" altLang="zh-CN" dirty="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𝑩</m:t>
                        </m:r>
                      </m:e>
                    </m:d>
                  </m:oMath>
                </a14:m>
                <a:endParaRPr lang="en-US" altLang="zh-CN" dirty="0"/>
              </a:p>
              <a:p>
                <a:pPr lvl="1"/>
                <a:r>
                  <a:rPr lang="en-US" altLang="zh-CN" dirty="0" err="1"/>
                  <a:t>Frobenius</a:t>
                </a:r>
                <a:r>
                  <a:rPr lang="en-US" altLang="zh-CN" dirty="0"/>
                  <a:t> norm</a:t>
                </a:r>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e>
                            </m:nary>
                          </m:e>
                        </m:nary>
                      </m:e>
                    </m:rad>
                  </m:oMath>
                </a14:m>
                <a:endParaRPr lang="en-US" altLang="zh-CN" dirty="0"/>
              </a:p>
              <a:p>
                <a:pPr lvl="1"/>
                <a:r>
                  <a:rPr lang="en-US" altLang="zh-CN" dirty="0"/>
                  <a:t>p-</a:t>
                </a:r>
                <a:r>
                  <a:rPr lang="zh-CN" altLang="en-US" dirty="0"/>
                  <a:t>诱导范数</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𝑝</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sup</m:t>
                            </m:r>
                          </m:e>
                          <m:lim>
                            <m:r>
                              <a:rPr lang="en-US" altLang="zh-CN" i="1">
                                <a:latin typeface="Cambria Math" panose="02040503050406030204" pitchFamily="18" charset="0"/>
                              </a:rPr>
                              <m:t>𝑥</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𝑨𝒙</m:t>
                                    </m:r>
                                  </m:e>
                                </m:d>
                              </m:e>
                              <m:sub>
                                <m:r>
                                  <a:rPr lang="en-US" altLang="zh-CN" i="1">
                                    <a:latin typeface="Cambria Math" panose="02040503050406030204" pitchFamily="18" charset="0"/>
                                  </a:rPr>
                                  <m:t>𝑝</m:t>
                                </m:r>
                              </m:sub>
                            </m:sSub>
                          </m:num>
                          <m:den>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den>
                        </m:f>
                      </m:e>
                    </m:func>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B5FBE5A-1884-44BB-A6E3-C48129D00FB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462962" y="2054710"/>
                <a:ext cx="190410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𝐴</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33</m:t>
                                    </m:r>
                                  </m:sub>
                                </m:sSub>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62962" y="2054710"/>
                <a:ext cx="1904104" cy="972702"/>
              </a:xfrm>
              <a:prstGeom prst="rect">
                <a:avLst/>
              </a:prstGeom>
              <a:blipFill>
                <a:blip r:embed="rId3"/>
                <a:stretch>
                  <a:fillRect/>
                </a:stretch>
              </a:blipFill>
            </p:spPr>
            <p:txBody>
              <a:bodyPr/>
              <a:lstStyle/>
              <a:p>
                <a:r>
                  <a:rPr lang="zh-CN" altLang="en-US">
                    <a:noFill/>
                  </a:rPr>
                  <a:t> </a:t>
                </a:r>
              </a:p>
            </p:txBody>
          </p:sp>
        </mc:Fallback>
      </mc:AlternateContent>
      <p:sp>
        <p:nvSpPr>
          <p:cNvPr id="10" name="矩形 9"/>
          <p:cNvSpPr/>
          <p:nvPr/>
        </p:nvSpPr>
        <p:spPr>
          <a:xfrm>
            <a:off x="6379285" y="2054710"/>
            <a:ext cx="2136065" cy="35500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05194" y="1897500"/>
            <a:ext cx="489026" cy="12871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48226" y="3242286"/>
            <a:ext cx="387275" cy="369332"/>
          </a:xfrm>
          <a:prstGeom prst="rect">
            <a:avLst/>
          </a:prstGeom>
          <a:noFill/>
        </p:spPr>
        <p:txBody>
          <a:bodyPr wrap="square" rtlCol="0">
            <a:spAutoFit/>
          </a:bodyPr>
          <a:lstStyle/>
          <a:p>
            <a:r>
              <a:rPr lang="zh-CN" altLang="en-US" b="1">
                <a:solidFill>
                  <a:schemeClr val="accent6"/>
                </a:solidFill>
              </a:rPr>
              <a:t>列</a:t>
            </a:r>
          </a:p>
        </p:txBody>
      </p:sp>
      <p:sp>
        <p:nvSpPr>
          <p:cNvPr id="13" name="文本框 12"/>
          <p:cNvSpPr txBox="1"/>
          <p:nvPr/>
        </p:nvSpPr>
        <p:spPr>
          <a:xfrm>
            <a:off x="8608441" y="2054710"/>
            <a:ext cx="387275" cy="369332"/>
          </a:xfrm>
          <a:prstGeom prst="rect">
            <a:avLst/>
          </a:prstGeom>
          <a:noFill/>
        </p:spPr>
        <p:txBody>
          <a:bodyPr wrap="square" rtlCol="0">
            <a:spAutoFit/>
          </a:bodyPr>
          <a:lstStyle/>
          <a:p>
            <a:r>
              <a:rPr lang="zh-CN" altLang="en-US" b="1" dirty="0">
                <a:solidFill>
                  <a:schemeClr val="accent6"/>
                </a:solidFill>
              </a:rPr>
              <a:t>行</a:t>
            </a:r>
          </a:p>
        </p:txBody>
      </p:sp>
      <mc:AlternateContent xmlns:mc="http://schemas.openxmlformats.org/markup-compatibility/2006" xmlns:a14="http://schemas.microsoft.com/office/drawing/2010/main">
        <mc:Choice Requires="a14">
          <p:sp>
            <p:nvSpPr>
              <p:cNvPr id="14" name="文本框 13"/>
              <p:cNvSpPr txBox="1"/>
              <p:nvPr/>
            </p:nvSpPr>
            <p:spPr>
              <a:xfrm>
                <a:off x="3162076" y="6071224"/>
                <a:ext cx="21654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162076" y="6071224"/>
                <a:ext cx="2165425" cy="369332"/>
              </a:xfrm>
              <a:prstGeom prst="rect">
                <a:avLst/>
              </a:prstGeom>
              <a:blipFill>
                <a:blip r:embed="rId4"/>
                <a:stretch>
                  <a:fillRect/>
                </a:stretch>
              </a:blipFill>
            </p:spPr>
            <p:txBody>
              <a:bodyPr/>
              <a:lstStyle/>
              <a:p>
                <a:r>
                  <a:rPr lang="zh-CN" altLang="en-US">
                    <a:noFill/>
                  </a:rPr>
                  <a:t> </a:t>
                </a:r>
              </a:p>
            </p:txBody>
          </p:sp>
        </mc:Fallback>
      </mc:AlternateContent>
      <p:sp>
        <p:nvSpPr>
          <p:cNvPr id="15" name="右箭头 14"/>
          <p:cNvSpPr/>
          <p:nvPr/>
        </p:nvSpPr>
        <p:spPr>
          <a:xfrm>
            <a:off x="2643917" y="6152782"/>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162076" y="5195347"/>
                <a:ext cx="3486150" cy="656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up>
                              <m:r>
                                <a:rPr lang="en-US" altLang="zh-CN" b="0" i="1" smtClean="0">
                                  <a:latin typeface="Cambria Math" panose="02040503050406030204" pitchFamily="18" charset="0"/>
                                </a:rPr>
                                <m:t>𝑝</m:t>
                              </m:r>
                            </m:sup>
                          </m:sSubSup>
                        </m:e>
                      </m:rad>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162076" y="5195347"/>
                <a:ext cx="3486150"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439769" y="4369827"/>
                <a:ext cx="2165425" cy="373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i="1">
                              <a:latin typeface="Cambria Math" panose="02040503050406030204" pitchFamily="18" charset="0"/>
                            </a:rPr>
                            <m:t>𝐹</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m:t>
                          </m:r>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439769" y="4369827"/>
                <a:ext cx="2165425" cy="373179"/>
              </a:xfrm>
              <a:prstGeom prst="rect">
                <a:avLst/>
              </a:prstGeom>
              <a:blipFill>
                <a:blip r:embed="rId6"/>
                <a:stretch>
                  <a:fillRect b="-3279"/>
                </a:stretch>
              </a:blipFill>
            </p:spPr>
            <p:txBody>
              <a:bodyPr/>
              <a:lstStyle/>
              <a:p>
                <a:r>
                  <a:rPr lang="zh-CN" altLang="en-US">
                    <a:noFill/>
                  </a:rPr>
                  <a:t> </a:t>
                </a:r>
              </a:p>
            </p:txBody>
          </p:sp>
        </mc:Fallback>
      </mc:AlternateContent>
      <p:sp>
        <p:nvSpPr>
          <p:cNvPr id="18" name="右箭头 17"/>
          <p:cNvSpPr/>
          <p:nvPr/>
        </p:nvSpPr>
        <p:spPr>
          <a:xfrm>
            <a:off x="3921610" y="4451385"/>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2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a:latin typeface="Cambria Math" panose="02040503050406030204" pitchFamily="18" charset="0"/>
                                  </a:rPr>
                                  <m:t>𝛻</m:t>
                                </m:r>
                              </m:e>
                              <m:sup>
                                <m:r>
                                  <a:rPr lang="en-US" altLang="zh-CN" b="0" i="0" smtClean="0">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oMath>
                </a14:m>
                <a:r>
                  <a:rPr lang="zh-CN" altLang="en-US" dirty="0"/>
                  <a:t>   </a:t>
                </a:r>
                <a:r>
                  <a:rPr lang="en-US" altLang="zh-CN" dirty="0"/>
                  <a:t>(</a:t>
                </a:r>
                <a:r>
                  <a:rPr lang="zh-CN" altLang="en-US" dirty="0"/>
                  <a:t>海森矩阵</a:t>
                </a:r>
                <a:r>
                  <a:rPr lang="en-US" altLang="zh-CN" dirty="0"/>
                  <a:t>)</a:t>
                </a:r>
              </a:p>
              <a:p>
                <a:endParaRPr lang="en-US" altLang="zh-CN" dirty="0"/>
              </a:p>
              <a:p>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dirty="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𝑨𝑩</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𝑗𝑖</m:t>
                        </m:r>
                      </m:sub>
                    </m:sSub>
                  </m:oMath>
                </a14:m>
                <a:endParaRPr lang="en-US" altLang="zh-CN" dirty="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up>
                            <m:r>
                              <a:rPr lang="en-US" altLang="zh-CN" i="1">
                                <a:latin typeface="Cambria Math" panose="02040503050406030204" pitchFamily="18" charset="0"/>
                              </a:rPr>
                              <m:t>2</m:t>
                            </m:r>
                          </m:sup>
                        </m:sSubSup>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m:t>
                                </m:r>
                              </m:sup>
                            </m:sSup>
                            <m:r>
                              <a:rPr lang="en-US" altLang="zh-CN" b="1" i="1">
                                <a:latin typeface="Cambria Math" panose="02040503050406030204" pitchFamily="18" charset="0"/>
                              </a:rPr>
                              <m:t>𝑨</m:t>
                            </m:r>
                          </m:e>
                        </m:d>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1" i="1" smtClean="0">
                        <a:latin typeface="Cambria Math" panose="02040503050406030204" pitchFamily="18" charset="0"/>
                      </a:rPr>
                      <m:t>𝑨</m:t>
                    </m:r>
                  </m:oMath>
                </a14:m>
                <a:endParaRPr lang="en-US" altLang="zh-CN" b="1" i="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268A04A-D643-4F13-BD02-A9DF873DE80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55546" y="3436803"/>
                <a:ext cx="1709314"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𝑨𝑩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𝑩</m:t>
                          </m:r>
                        </m:e>
                        <m:sup>
                          <m:r>
                            <a:rPr lang="en-US" altLang="zh-CN" b="0" i="1" dirty="0" smtClean="0">
                              <a:latin typeface="Cambria Math" panose="02040503050406030204" pitchFamily="18" charset="0"/>
                            </a:rPr>
                            <m:t>⊤</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355546" y="3436803"/>
                <a:ext cx="1709314" cy="6298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348796" y="3436803"/>
                <a:ext cx="1709314"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𝑨</m:t>
                                  </m:r>
                                </m:e>
                                <m:sup>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i="1" dirty="0">
                          <a:latin typeface="Cambria Math" panose="02040503050406030204" pitchFamily="18" charset="0"/>
                        </a:rPr>
                        <m:t>=</m:t>
                      </m:r>
                      <m:r>
                        <a:rPr lang="en-US" altLang="zh-CN" b="1" i="1" dirty="0" smtClean="0">
                          <a:latin typeface="Cambria Math" panose="02040503050406030204" pitchFamily="18" charset="0"/>
                        </a:rPr>
                        <m:t>𝑩</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348796" y="3436803"/>
                <a:ext cx="1709314" cy="647550"/>
              </a:xfrm>
              <a:prstGeom prst="rect">
                <a:avLst/>
              </a:prstGeom>
              <a:blipFill>
                <a:blip r:embed="rId4"/>
                <a:stretch>
                  <a:fillRect/>
                </a:stretch>
              </a:blipFill>
            </p:spPr>
            <p:txBody>
              <a:bodyPr/>
              <a:lstStyle/>
              <a:p>
                <a:r>
                  <a:rPr lang="zh-CN" altLang="en-US">
                    <a:noFill/>
                  </a:rPr>
                  <a:t> </a:t>
                </a:r>
              </a:p>
            </p:txBody>
          </p:sp>
        </mc:Fallback>
      </mc:AlternateContent>
      <p:sp>
        <p:nvSpPr>
          <p:cNvPr id="9" name="右箭头 8"/>
          <p:cNvSpPr/>
          <p:nvPr/>
        </p:nvSpPr>
        <p:spPr>
          <a:xfrm>
            <a:off x="2576758" y="3591012"/>
            <a:ext cx="494852" cy="339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3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oMath>
                </a14:m>
                <a:r>
                  <a:rPr lang="en-US" altLang="zh-CN" b="0" i="1"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dirty="0"/>
              </a:p>
              <a:p>
                <a:endParaRPr lang="en-US" altLang="zh-CN" dirty="0"/>
              </a:p>
              <a:p>
                <a:r>
                  <a:rPr lang="zh-CN" altLang="en-US" dirty="0"/>
                  <a:t>试计算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oMath>
                </a14:m>
                <a:endParaRPr lang="en-US" altLang="zh-CN" dirty="0"/>
              </a:p>
              <a:p>
                <a:endParaRPr lang="en-US" altLang="zh-CN" dirty="0"/>
              </a:p>
              <a:p>
                <a:r>
                  <a:rPr lang="zh-CN" altLang="en-US" dirty="0"/>
                  <a:t>回忆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r>
                      <a:rPr lang="en-US" altLang="zh-CN" i="1">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𝑖𝑗</m:t>
                            </m:r>
                          </m:sub>
                        </m:sSub>
                      </m:e>
                    </m:nary>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𝑖𝑗</m:t>
                        </m:r>
                      </m:sub>
                    </m:sSub>
                  </m:oMath>
                </a14:m>
                <a:r>
                  <a:rPr lang="zh-CN" altLang="en-US" dirty="0"/>
                  <a:t>表示方阵</a:t>
                </a:r>
                <a14:m>
                  <m:oMath xmlns:m="http://schemas.openxmlformats.org/officeDocument/2006/math">
                    <m:r>
                      <a:rPr lang="en-US" altLang="zh-CN" b="1" i="1" dirty="0" smtClean="0">
                        <a:latin typeface="Cambria Math" panose="02040503050406030204" pitchFamily="18" charset="0"/>
                      </a:rPr>
                      <m:t>𝑨</m:t>
                    </m:r>
                  </m:oMath>
                </a14:m>
                <a:r>
                  <a:rPr lang="zh-CN" altLang="en-US" dirty="0"/>
                  <a:t>关于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oMath>
                </a14:m>
                <a:r>
                  <a:rPr lang="zh-CN" altLang="en-US" dirty="0"/>
                  <a:t>的代数余子式</a:t>
                </a:r>
                <a:endParaRPr lang="en-US" altLang="zh-CN" dirty="0"/>
              </a:p>
              <a:p>
                <a:endParaRPr lang="en-US" altLang="zh-CN" dirty="0"/>
              </a:p>
              <a:p>
                <a:r>
                  <a:rPr lang="zh-CN" altLang="en-US" dirty="0"/>
                  <a:t>回忆矩阵逆的运算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func>
                      </m:e>
                      <m:sup>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adj</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 </m:t>
                    </m:r>
                  </m:oMath>
                </a14:m>
                <a:endParaRPr lang="en-US" altLang="zh-CN" dirty="0"/>
              </a:p>
              <a:p>
                <a:endParaRPr lang="en-US" altLang="zh-CN" dirty="0"/>
              </a:p>
              <a:p>
                <a:r>
                  <a:rPr lang="zh-CN" altLang="en-US" dirty="0"/>
                  <a:t>试计算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0" i="1" smtClean="0">
                            <a:latin typeface="Cambria Math" panose="02040503050406030204" pitchFamily="18" charset="0"/>
                          </a:rPr>
                          <m:t>𝑥</m:t>
                        </m:r>
                      </m:den>
                    </m:f>
                  </m:oMath>
                </a14:m>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BBFB72E-A635-4E63-939F-600610E8770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p:sp>
        <p:nvSpPr>
          <p:cNvPr id="7" name="右箭头 6"/>
          <p:cNvSpPr/>
          <p:nvPr/>
        </p:nvSpPr>
        <p:spPr>
          <a:xfrm>
            <a:off x="2206828"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5972007"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608488" y="2373704"/>
                <a:ext cx="3323602"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2608488" y="2373704"/>
                <a:ext cx="3323602" cy="647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536554" y="2373704"/>
                <a:ext cx="2352760"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536554" y="2373704"/>
                <a:ext cx="2352760" cy="6475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73216" y="3227501"/>
                <a:ext cx="2614108" cy="629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1">
                          <a:latin typeface="Cambria Math" panose="02040503050406030204" pitchFamily="18" charset="0"/>
                        </a:rPr>
                        <m:t>ad</m:t>
                      </m:r>
                      <m:r>
                        <m:rPr>
                          <m:sty m:val="p"/>
                        </m:rPr>
                        <a:rPr lang="en-US" altLang="zh-CN" b="0" i="0" smtClean="0">
                          <a:latin typeface="Cambria Math" panose="02040503050406030204" pitchFamily="18" charset="0"/>
                        </a:rPr>
                        <m:t>j</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73216" y="3227501"/>
                <a:ext cx="2614108" cy="629852"/>
              </a:xfrm>
              <a:prstGeom prst="rect">
                <a:avLst/>
              </a:prstGeom>
              <a:blipFill>
                <a:blip r:embed="rId5"/>
                <a:stretch>
                  <a:fillRect/>
                </a:stretch>
              </a:blipFill>
            </p:spPr>
            <p:txBody>
              <a:bodyPr/>
              <a:lstStyle/>
              <a:p>
                <a:r>
                  <a:rPr lang="zh-CN" altLang="en-US">
                    <a:noFill/>
                  </a:rPr>
                  <a:t> </a:t>
                </a:r>
              </a:p>
            </p:txBody>
          </p:sp>
        </mc:Fallback>
      </mc:AlternateContent>
      <p:sp>
        <p:nvSpPr>
          <p:cNvPr id="12" name="右箭头 11"/>
          <p:cNvSpPr/>
          <p:nvPr/>
        </p:nvSpPr>
        <p:spPr>
          <a:xfrm>
            <a:off x="2875258" y="345269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92431" y="3052376"/>
            <a:ext cx="1176261" cy="369332"/>
          </a:xfrm>
          <a:prstGeom prst="rect">
            <a:avLst/>
          </a:prstGeom>
          <a:noFill/>
        </p:spPr>
        <p:txBody>
          <a:bodyPr wrap="square" rtlCol="0">
            <a:spAutoFit/>
          </a:bodyPr>
          <a:lstStyle/>
          <a:p>
            <a:r>
              <a:rPr lang="zh-CN" altLang="en-US" dirty="0"/>
              <a:t>伴随矩阵</a:t>
            </a:r>
          </a:p>
        </p:txBody>
      </p:sp>
      <p:sp>
        <p:nvSpPr>
          <p:cNvPr id="14" name="右箭头 13"/>
          <p:cNvSpPr/>
          <p:nvPr/>
        </p:nvSpPr>
        <p:spPr>
          <a:xfrm>
            <a:off x="6029159" y="340190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29043" y="3227501"/>
                <a:ext cx="2814957" cy="629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329043" y="3227501"/>
                <a:ext cx="2814957" cy="6298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6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特征值分解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对于方阵</a:t>
                </a:r>
                <a14:m>
                  <m:oMath xmlns:m="http://schemas.openxmlformats.org/officeDocument/2006/math">
                    <m:r>
                      <a:rPr lang="en-US" altLang="zh-CN" b="1" i="1" dirty="0" smtClean="0">
                        <a:latin typeface="Cambria Math" panose="02040503050406030204" pitchFamily="18" charset="0"/>
                      </a:rPr>
                      <m:t>𝑨</m:t>
                    </m:r>
                  </m:oMath>
                </a14:m>
                <a:r>
                  <a:rPr lang="zh-CN" altLang="en-US" dirty="0"/>
                  <a:t>，特征向量方程</a:t>
                </a:r>
                <a:endParaRPr lang="en-US" altLang="zh-CN" dirty="0"/>
              </a:p>
              <a:p>
                <a:pPr lvl="1"/>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r>
                  <a:rPr lang="zh-CN" altLang="en-US" dirty="0"/>
                  <a:t>，</a:t>
                </a:r>
                <a14:m>
                  <m:oMath xmlns:m="http://schemas.openxmlformats.org/officeDocument/2006/math">
                    <m:r>
                      <a:rPr lang="en-US" altLang="zh-CN" b="1" i="1" dirty="0">
                        <a:latin typeface="Cambria Math" panose="02040503050406030204" pitchFamily="18" charset="0"/>
                      </a:rPr>
                      <m:t>𝒗</m:t>
                    </m:r>
                  </m:oMath>
                </a14:m>
                <a:r>
                  <a:rPr lang="en-US" altLang="zh-CN" dirty="0"/>
                  <a:t> </a:t>
                </a:r>
                <a:r>
                  <a:rPr lang="zh-CN" altLang="en-US" dirty="0"/>
                  <a:t>特征向量，</a:t>
                </a:r>
                <a14:m>
                  <m:oMath xmlns:m="http://schemas.openxmlformats.org/officeDocument/2006/math">
                    <m:r>
                      <a:rPr lang="en-US" altLang="zh-CN" i="1">
                        <a:latin typeface="Cambria Math" panose="02040503050406030204" pitchFamily="18" charset="0"/>
                      </a:rPr>
                      <m:t>𝜆</m:t>
                    </m:r>
                  </m:oMath>
                </a14:m>
                <a:r>
                  <a:rPr lang="zh-CN" altLang="en-US" dirty="0"/>
                  <a:t>为特征值</a:t>
                </a:r>
                <a:endParaRPr lang="en-US" altLang="zh-CN" dirty="0"/>
              </a:p>
              <a:p>
                <a:endParaRPr lang="en-US" altLang="zh-CN" dirty="0"/>
              </a:p>
              <a:p>
                <a:r>
                  <a:rPr lang="zh-CN" altLang="en-US" dirty="0"/>
                  <a:t>可对角化矩阵的特征值分解为</a:t>
                </a:r>
                <a:endParaRPr lang="en-US" altLang="zh-CN" dirty="0"/>
              </a:p>
              <a:p>
                <a:pPr lvl="1"/>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b="1" i="1">
                        <a:latin typeface="Cambria Math" panose="02040503050406030204" pitchFamily="18" charset="0"/>
                      </a:rPr>
                      <m:t>𝑽</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r>
                          <a:rPr lang="en-US" altLang="zh-CN" b="1" i="1">
                            <a:latin typeface="Cambria Math" panose="02040503050406030204" pitchFamily="18" charset="0"/>
                          </a:rPr>
                          <m:t>𝝀</m:t>
                        </m:r>
                      </m:e>
                    </m:d>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oMath>
                </a14:m>
                <a:r>
                  <a:rPr lang="zh-CN" altLang="en-US" dirty="0"/>
                  <a:t>，</a:t>
                </a:r>
                <a14:m>
                  <m:oMath xmlns:m="http://schemas.openxmlformats.org/officeDocument/2006/math">
                    <m:r>
                      <a:rPr lang="en-US" altLang="zh-CN" b="1" i="1" dirty="0">
                        <a:latin typeface="Cambria Math" panose="02040503050406030204" pitchFamily="18" charset="0"/>
                      </a:rPr>
                      <m:t>𝝀</m:t>
                    </m:r>
                  </m:oMath>
                </a14:m>
                <a:r>
                  <a:rPr lang="zh-CN" altLang="en-US" dirty="0"/>
                  <a:t>对应特征值</a:t>
                </a:r>
                <a:endParaRPr lang="en-US" altLang="zh-CN" dirty="0"/>
              </a:p>
              <a:p>
                <a:pPr lvl="1"/>
                <a14:m>
                  <m:oMath xmlns:m="http://schemas.openxmlformats.org/officeDocument/2006/math">
                    <m:r>
                      <a:rPr lang="en-US" altLang="zh-CN" b="1" i="1">
                        <a:latin typeface="Cambria Math" panose="02040503050406030204" pitchFamily="18" charset="0"/>
                      </a:rPr>
                      <m:t>𝑽</m:t>
                    </m:r>
                  </m:oMath>
                </a14:m>
                <a:r>
                  <a:rPr lang="zh-CN" altLang="en-US" dirty="0"/>
                  <a:t>中的每一列为特征向量</a:t>
                </a:r>
                <a:endParaRPr lang="en-US" altLang="zh-CN" dirty="0"/>
              </a:p>
              <a:p>
                <a:pPr marL="0" indent="0">
                  <a:buNone/>
                </a:pPr>
                <a:endParaRPr lang="en-US" altLang="zh-CN" dirty="0"/>
              </a:p>
              <a:p>
                <a:r>
                  <a:rPr lang="zh-CN" altLang="en-US" dirty="0"/>
                  <a:t>机器学习算法常常涉及 实对称矩阵</a:t>
                </a:r>
                <a:endParaRPr lang="en-US" altLang="zh-CN" dirty="0"/>
              </a:p>
              <a:p>
                <a:pPr lvl="1"/>
                <a:r>
                  <a:rPr lang="zh-CN" altLang="en-US" dirty="0"/>
                  <a:t>可对角化的</a:t>
                </a:r>
                <a:endParaRPr lang="en-US" altLang="zh-CN" dirty="0"/>
              </a:p>
              <a:p>
                <a:pPr lvl="1"/>
                <a:r>
                  <a:rPr lang="zh-CN" altLang="en-US" dirty="0"/>
                  <a:t>特征值是实数，特征值为正数的矩阵为</a:t>
                </a:r>
                <a:r>
                  <a:rPr lang="zh-CN" altLang="en-US" b="1" dirty="0"/>
                  <a:t>正定阵</a:t>
                </a:r>
                <a:r>
                  <a:rPr lang="zh-CN" altLang="en-US" dirty="0"/>
                  <a:t>，非负的为</a:t>
                </a:r>
                <a:r>
                  <a:rPr lang="zh-CN" altLang="en-US" b="1" dirty="0"/>
                  <a:t>半正定矩</a:t>
                </a:r>
                <a:endParaRPr lang="en-US" altLang="zh-CN" b="1" dirty="0"/>
              </a:p>
              <a:p>
                <a:pPr lvl="1"/>
                <a14:m>
                  <m:oMath xmlns:m="http://schemas.openxmlformats.org/officeDocument/2006/math">
                    <m:r>
                      <a:rPr lang="en-US" altLang="zh-CN" b="1" i="1" smtClean="0">
                        <a:latin typeface="Cambria Math" panose="02040503050406030204" pitchFamily="18" charset="0"/>
                      </a:rPr>
                      <m:t>𝑽</m:t>
                    </m:r>
                  </m:oMath>
                </a14:m>
                <a:r>
                  <a:rPr lang="zh-CN" altLang="en-US" dirty="0"/>
                  <a:t> 为正交矩阵，满足</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𝑽</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𝑽𝑽</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b="1" i="1"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FB7228E-A3CF-49FF-BA8C-6524486A57C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838700" y="1797270"/>
                <a:ext cx="4287905" cy="369332"/>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𝑨</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𝜆</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b="1" i="1">
                            <a:latin typeface="Cambria Math" panose="02040503050406030204" pitchFamily="18" charset="0"/>
                          </a:rPr>
                          <m:t>𝒗</m:t>
                        </m:r>
                      </m:e>
                    </m:d>
                  </m:oMath>
                </a14:m>
                <a:r>
                  <a:rPr lang="zh-CN" altLang="en-US" dirty="0"/>
                  <a:t>， 考虑单位特征向量</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4838700" y="1797270"/>
                <a:ext cx="4287905" cy="369332"/>
              </a:xfrm>
              <a:prstGeom prst="rect">
                <a:avLst/>
              </a:prstGeom>
              <a:blipFill>
                <a:blip r:embed="rId3"/>
                <a:stretch>
                  <a:fillRect t="-10000" r="-711"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44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奇异值分解类似于特征值分解，但是对任意矩阵都成立</a:t>
                </a:r>
                <a:endParaRPr lang="en-US" altLang="zh-CN" dirty="0"/>
              </a:p>
              <a:p>
                <a:r>
                  <a:rPr lang="zh-CN" altLang="en-US" dirty="0"/>
                  <a:t>对于任意大小为</a:t>
                </a:r>
                <a14:m>
                  <m:oMath xmlns:m="http://schemas.openxmlformats.org/officeDocument/2006/math">
                    <m:r>
                      <a:rPr lang="en-US" altLang="zh-CN"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a:t>的矩阵</a:t>
                </a:r>
                <a14:m>
                  <m:oMath xmlns:m="http://schemas.openxmlformats.org/officeDocument/2006/math">
                    <m:r>
                      <a:rPr lang="en-US" altLang="zh-CN" b="1" i="1" dirty="0" smtClean="0">
                        <a:latin typeface="Cambria Math" panose="02040503050406030204" pitchFamily="18" charset="0"/>
                      </a:rPr>
                      <m:t>𝑨</m:t>
                    </m:r>
                  </m:oMath>
                </a14:m>
                <a:r>
                  <a:rPr lang="en-US" altLang="zh-CN" dirty="0"/>
                  <a:t> ,</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endParaRPr lang="en-US" altLang="zh-CN" dirty="0"/>
              </a:p>
              <a:p>
                <a:pPr lvl="1"/>
                <a:r>
                  <a:rPr lang="zh-CN" altLang="en-US" dirty="0"/>
                  <a:t>令</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r>
                      <a:rPr lang="en-US" altLang="zh-CN">
                        <a:latin typeface="Cambria Math" panose="02040503050406030204" pitchFamily="18" charset="0"/>
                      </a:rPr>
                      <m:t> </m:t>
                    </m:r>
                    <m:r>
                      <a:rPr lang="zh-CN" altLang="en-US" i="1" smtClean="0">
                        <a:latin typeface="Cambria Math" panose="02040503050406030204" pitchFamily="18" charset="0"/>
                      </a:rPr>
                      <m:t>，</m:t>
                    </m:r>
                    <m:r>
                      <a:rPr lang="zh-CN" altLang="en-US" i="1">
                        <a:latin typeface="Cambria Math" panose="02040503050406030204" pitchFamily="18" charset="0"/>
                      </a:rPr>
                      <m:t>那么</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b="1" dirty="0"/>
                  <a:t>，</a:t>
                </a:r>
                <a:r>
                  <a:rPr lang="zh-CN" altLang="en-US" dirty="0"/>
                  <a:t>分别左乘</a:t>
                </a:r>
                <a14:m>
                  <m:oMath xmlns:m="http://schemas.openxmlformats.org/officeDocument/2006/math">
                    <m:r>
                      <a:rPr lang="en-US" altLang="zh-CN" b="1" i="1" dirty="0" smtClean="0">
                        <a:latin typeface="Cambria Math" panose="02040503050406030204" pitchFamily="18" charset="0"/>
                      </a:rPr>
                      <m:t>𝑨</m:t>
                    </m:r>
                  </m:oMath>
                </a14:m>
                <a:r>
                  <a:rPr lang="en-US" altLang="zh-CN" b="1" i="1" dirty="0"/>
                  <a:t> </a:t>
                </a:r>
                <a:r>
                  <a:rPr lang="zh-CN" altLang="en-US" dirty="0"/>
                  <a:t>得到</a:t>
                </a:r>
                <a:endParaRPr lang="en-US" altLang="zh-CN" dirty="0"/>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r>
                  <a:rPr lang="zh-CN" altLang="en-US" dirty="0"/>
                  <a:t>在</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两边分别乘以</a:t>
                </a:r>
                <a14:m>
                  <m:oMath xmlns:m="http://schemas.openxmlformats.org/officeDocument/2006/math">
                    <m:r>
                      <a:rPr lang="en-US" altLang="zh-CN" b="1" i="1" smtClean="0">
                        <a:latin typeface="Cambria Math" panose="02040503050406030204" pitchFamily="18" charset="0"/>
                      </a:rPr>
                      <m:t>𝒖</m:t>
                    </m:r>
                  </m:oMath>
                </a14:m>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 </m:t>
                    </m:r>
                  </m:oMath>
                </a14:m>
                <a:endParaRPr lang="en-US" altLang="zh-CN" i="1" dirty="0">
                  <a:latin typeface="Cambria Math" panose="02040503050406030204" pitchFamily="18" charset="0"/>
                </a:endParaRPr>
              </a:p>
              <a:p>
                <a:pPr lvl="1"/>
                <a:r>
                  <a:rPr lang="zh-CN" altLang="en-US" dirty="0">
                    <a:latin typeface="Cambria Math" panose="02040503050406030204" pitchFamily="18" charset="0"/>
                  </a:rPr>
                  <a:t>在</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dirty="0">
                    <a:latin typeface="Cambria Math" panose="02040503050406030204" pitchFamily="18" charset="0"/>
                  </a:rPr>
                  <a:t>两边分别乘以</a:t>
                </a:r>
                <a14:m>
                  <m:oMath xmlns:m="http://schemas.openxmlformats.org/officeDocument/2006/math">
                    <m:r>
                      <a:rPr lang="en-US" altLang="zh-CN" b="1" i="1" smtClean="0">
                        <a:latin typeface="Cambria Math" panose="02040503050406030204" pitchFamily="18" charset="0"/>
                      </a:rPr>
                      <m:t>𝒗</m:t>
                    </m:r>
                  </m:oMath>
                </a14:m>
                <a:r>
                  <a:rPr lang="zh-CN" altLang="en-US" dirty="0">
                    <a:latin typeface="Cambria Math" panose="02040503050406030204" pitchFamily="18" charset="0"/>
                  </a:rPr>
                  <a:t>，那么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oMath>
                </a14:m>
                <a:endParaRPr lang="en-US" altLang="zh-CN" dirty="0">
                  <a:latin typeface="Cambria Math" panose="02040503050406030204" pitchFamily="18" charset="0"/>
                </a:endParaRPr>
              </a:p>
              <a:p>
                <a:pPr marL="342900" lvl="1" indent="0">
                  <a:buNone/>
                </a:pPr>
                <a:endParaRPr lang="en-US" altLang="zh-CN" dirty="0"/>
              </a:p>
              <a:p>
                <a:r>
                  <a:rPr lang="zh-CN" altLang="en-US" dirty="0"/>
                  <a:t>将</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写成矩阵形式为</a:t>
                </a:r>
                <a14:m>
                  <m:oMath xmlns:m="http://schemas.openxmlformats.org/officeDocument/2006/math">
                    <m:r>
                      <a:rPr lang="en-US" altLang="zh-CN" b="1" i="1">
                        <a:latin typeface="Cambria Math" panose="02040503050406030204" pitchFamily="18" charset="0"/>
                      </a:rPr>
                      <m:t>𝑨𝑽</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𝚺</m:t>
                    </m:r>
                  </m:oMath>
                </a14:m>
                <a:endParaRPr lang="en-US" altLang="zh-CN" b="1" dirty="0"/>
              </a:p>
              <a:p>
                <a:endParaRPr lang="en-US" altLang="zh-CN" b="1" dirty="0"/>
              </a:p>
              <a:p>
                <a:endParaRPr lang="en-US" altLang="zh-CN" b="1" dirty="0"/>
              </a:p>
              <a:p>
                <a:r>
                  <a:rPr lang="zh-CN" altLang="en-US" dirty="0">
                    <a:latin typeface="Cambria Math" panose="02040503050406030204" pitchFamily="18" charset="0"/>
                  </a:rPr>
                  <a:t>由于</a:t>
                </a:r>
                <a14:m>
                  <m:oMath xmlns:m="http://schemas.openxmlformats.org/officeDocument/2006/math">
                    <m:r>
                      <a:rPr lang="en-US" altLang="zh-CN" b="1" i="1" dirty="0">
                        <a:latin typeface="Cambria Math" panose="02040503050406030204" pitchFamily="18" charset="0"/>
                      </a:rPr>
                      <m:t>𝑽</m:t>
                    </m:r>
                  </m:oMath>
                </a14:m>
                <a:r>
                  <a:rPr lang="zh-CN" altLang="en-US" dirty="0">
                    <a:latin typeface="Cambria Math" panose="02040503050406030204" pitchFamily="18" charset="0"/>
                  </a:rPr>
                  <a:t>是正交矩阵，所以</a:t>
                </a:r>
                <a14:m>
                  <m:oMath xmlns:m="http://schemas.openxmlformats.org/officeDocument/2006/math">
                    <m:r>
                      <a:rPr lang="en-US" altLang="zh-CN" b="1" i="1">
                        <a:latin typeface="Cambria Math" panose="02040503050406030204" pitchFamily="18" charset="0"/>
                      </a:rPr>
                      <m:t>𝑨</m:t>
                    </m:r>
                    <m:r>
                      <a:rPr lang="en-US" altLang="zh-CN" b="0" i="1">
                        <a:latin typeface="Cambria Math" panose="02040503050406030204" pitchFamily="18" charset="0"/>
                      </a:rPr>
                      <m:t>=</m:t>
                    </m:r>
                    <m:r>
                      <a:rPr lang="en-US" altLang="zh-CN" b="1" i="1">
                        <a:latin typeface="Cambria Math" panose="02040503050406030204" pitchFamily="18" charset="0"/>
                      </a:rPr>
                      <m:t>𝑨𝑽</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0"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𝜮</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oMath>
                </a14:m>
                <a:endParaRPr lang="en-US" altLang="zh-CN" dirty="0">
                  <a:latin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33B5648-3B0A-4F27-A8FC-DE38E74003F9}"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150626" y="2044048"/>
                <a:ext cx="2216440"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𝒖</m:t>
                      </m:r>
                      <m:r>
                        <a:rPr lang="en-US" altLang="zh-CN">
                          <a:latin typeface="Cambria Math" panose="02040503050406030204" pitchFamily="18" charset="0"/>
                        </a:rPr>
                        <m:t> </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150626" y="2044048"/>
                <a:ext cx="2216440" cy="618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51856" y="2734795"/>
                <a:ext cx="3891515" cy="369332"/>
              </a:xfrm>
              <a:prstGeom prst="rect">
                <a:avLst/>
              </a:prstGeom>
            </p:spPr>
            <p:txBody>
              <a:bodyPr wrap="none">
                <a:spAutoFit/>
              </a:bodyPr>
              <a:lstStyle/>
              <a:p>
                <a:pPr lvl="1"/>
                <a14:m>
                  <m:oMath xmlns:m="http://schemas.openxmlformats.org/officeDocument/2006/math">
                    <m:r>
                      <a:rPr lang="en-US" altLang="zh-CN" b="1" i="1" dirty="0" smtClean="0">
                        <a:latin typeface="Cambria Math" panose="02040503050406030204" pitchFamily="18" charset="0"/>
                      </a:rPr>
                      <m:t>𝒖</m:t>
                    </m:r>
                  </m:oMath>
                </a14:m>
                <a:r>
                  <a:rPr lang="zh-CN" altLang="en-US" dirty="0"/>
                  <a:t>对应</a:t>
                </a:r>
                <a14:m>
                  <m:oMath xmlns:m="http://schemas.openxmlformats.org/officeDocument/2006/math">
                    <m:r>
                      <a:rPr lang="en-US" altLang="zh-CN" b="1"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oMath>
                </a14:m>
                <a:r>
                  <a:rPr lang="zh-CN" altLang="en-US" dirty="0"/>
                  <a:t>的特征值为</a:t>
                </a:r>
                <a14:m>
                  <m:oMath xmlns:m="http://schemas.openxmlformats.org/officeDocument/2006/math">
                    <m:r>
                      <a:rPr lang="en-US" altLang="zh-CN" i="1">
                        <a:latin typeface="Cambria Math" panose="02040503050406030204" pitchFamily="18" charset="0"/>
                      </a:rPr>
                      <m:t>𝜆</m:t>
                    </m:r>
                  </m:oMath>
                </a14:m>
                <a:r>
                  <a:rPr lang="zh-CN" altLang="en-US" dirty="0"/>
                  <a:t>特征向量</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851856" y="2734795"/>
                <a:ext cx="3891515" cy="369332"/>
              </a:xfrm>
              <a:prstGeom prst="rect">
                <a:avLst/>
              </a:prstGeom>
              <a:blipFill>
                <a:blip r:embed="rId4"/>
                <a:stretch>
                  <a:fillRect t="-10000" r="-62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36264" y="3511553"/>
                <a:ext cx="923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𝜆</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236264" y="3511553"/>
                <a:ext cx="923458" cy="369332"/>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a:xfrm>
            <a:off x="6431221" y="3542671"/>
            <a:ext cx="505609" cy="290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5665323" y="4356816"/>
                <a:ext cx="3187046" cy="9233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𝚺</m:t>
                      </m:r>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,0,⋯,0</m:t>
                              </m:r>
                            </m:e>
                          </m:d>
                        </m:e>
                      </m:d>
                    </m:oMath>
                  </m:oMathPara>
                </a14:m>
                <a:endParaRPr lang="en-US" altLang="zh-CN" dirty="0"/>
              </a:p>
              <a:p>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b="0" i="1" dirty="0" smtClean="0">
                            <a:latin typeface="Cambria Math" panose="02040503050406030204" pitchFamily="18" charset="0"/>
                          </a:rPr>
                          <m:t>𝑟</m:t>
                        </m:r>
                      </m:sub>
                    </m:sSub>
                    <m:r>
                      <a:rPr lang="en-US" altLang="zh-CN" i="1" dirty="0">
                        <a:latin typeface="Cambria Math" panose="02040503050406030204" pitchFamily="18" charset="0"/>
                      </a:rPr>
                      <m:t>≥0</m:t>
                    </m:r>
                  </m:oMath>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r>
                        <m:rPr>
                          <m:sty m:val="p"/>
                        </m:rPr>
                        <a:rPr lang="en-US" altLang="zh-CN">
                          <a:latin typeface="Cambria Math" panose="02040503050406030204" pitchFamily="18" charset="0"/>
                        </a:rPr>
                        <m:t>rank</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5665323" y="4356816"/>
                <a:ext cx="3187046" cy="9233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8319" y="6266160"/>
                <a:ext cx="5931667" cy="369332"/>
              </a:xfrm>
              <a:prstGeom prst="rect">
                <a:avLst/>
              </a:prstGeom>
            </p:spPr>
            <p:txBody>
              <a:bodyPr wrap="square">
                <a:spAutoFit/>
              </a:bodyPr>
              <a:lstStyle/>
              <a:p>
                <a:pPr lvl="1"/>
                <a14:m>
                  <m:oMath xmlns:m="http://schemas.openxmlformats.org/officeDocument/2006/math">
                    <m:r>
                      <a:rPr lang="en-US" altLang="zh-CN" b="1" i="1">
                        <a:latin typeface="Cambria Math" panose="02040503050406030204" pitchFamily="18" charset="0"/>
                      </a:rPr>
                      <m:t>𝑼</m:t>
                    </m:r>
                  </m:oMath>
                </a14:m>
                <a:r>
                  <a:rPr lang="zh-CN" altLang="en-US" dirty="0"/>
                  <a:t>的列向量为左奇异向量，</a:t>
                </a:r>
                <a14:m>
                  <m:oMath xmlns:m="http://schemas.openxmlformats.org/officeDocument/2006/math">
                    <m:r>
                      <a:rPr lang="en-US" altLang="zh-CN" b="1" i="1">
                        <a:latin typeface="Cambria Math" panose="02040503050406030204" pitchFamily="18" charset="0"/>
                      </a:rPr>
                      <m:t>𝑽</m:t>
                    </m:r>
                  </m:oMath>
                </a14:m>
                <a:r>
                  <a:rPr lang="zh-CN" altLang="en-US" dirty="0"/>
                  <a:t>的列向量为右奇异向量</a:t>
                </a:r>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918319" y="6266160"/>
                <a:ext cx="5931667" cy="369332"/>
              </a:xfrm>
              <a:prstGeom prst="rect">
                <a:avLst/>
              </a:prstGeom>
              <a:blipFill>
                <a:blip r:embed="rId7"/>
                <a:stretch>
                  <a:fillRect t="-10000" b="-26667"/>
                </a:stretch>
              </a:blipFill>
            </p:spPr>
            <p:txBody>
              <a:bodyPr/>
              <a:lstStyle/>
              <a:p>
                <a:r>
                  <a:rPr lang="zh-CN" altLang="en-US">
                    <a:noFill/>
                  </a:rPr>
                  <a:t> </a:t>
                </a:r>
              </a:p>
            </p:txBody>
          </p:sp>
        </mc:Fallback>
      </mc:AlternateContent>
      <p:sp>
        <p:nvSpPr>
          <p:cNvPr id="14" name="右大括号 13"/>
          <p:cNvSpPr/>
          <p:nvPr/>
        </p:nvSpPr>
        <p:spPr>
          <a:xfrm>
            <a:off x="6053494" y="3477809"/>
            <a:ext cx="290457" cy="436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96535" y="5301243"/>
                <a:ext cx="1970531" cy="923330"/>
              </a:xfrm>
              <a:prstGeom prst="rect">
                <a:avLst/>
              </a:prstGeom>
            </p:spPr>
            <p:txBody>
              <a:bodyPr wrap="square">
                <a:spAutoFit/>
              </a:bodyPr>
              <a:lstStyle/>
              <a:p>
                <a:pPr marL="0" lvl="1"/>
                <a14:m>
                  <m:oMath xmlns:m="http://schemas.openxmlformats.org/officeDocument/2006/math">
                    <m:r>
                      <a:rPr lang="en-US" altLang="zh-CN" b="1" i="0" smtClean="0">
                        <a:latin typeface="Cambria Math" panose="02040503050406030204" pitchFamily="18" charset="0"/>
                      </a:rPr>
                      <m:t>𝚺</m:t>
                    </m:r>
                  </m:oMath>
                </a14:m>
                <a:r>
                  <a:rPr lang="zh-CN" altLang="en-US" dirty="0">
                    <a:latin typeface="Cambria Math" panose="02040503050406030204" pitchFamily="18" charset="0"/>
                  </a:rPr>
                  <a:t> 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i="1" dirty="0">
                  <a:latin typeface="Cambria Math" panose="02040503050406030204" pitchFamily="18" charset="0"/>
                </a:endParaRPr>
              </a:p>
              <a:p>
                <a:pPr marL="0" lvl="1"/>
                <a14:m>
                  <m:oMath xmlns:m="http://schemas.openxmlformats.org/officeDocument/2006/math">
                    <m:r>
                      <a:rPr lang="en-US" altLang="zh-CN" b="1" i="1" smtClean="0">
                        <a:latin typeface="Cambria Math" panose="02040503050406030204" pitchFamily="18" charset="0"/>
                      </a:rPr>
                      <m:t>𝑼</m:t>
                    </m:r>
                  </m:oMath>
                </a14:m>
                <a:r>
                  <a:rPr lang="zh-CN" altLang="en-US" dirty="0"/>
                  <a:t>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endParaRPr lang="en-US" altLang="zh-CN" b="0" i="1" dirty="0">
                  <a:latin typeface="Cambria Math" panose="02040503050406030204" pitchFamily="18" charset="0"/>
                </a:endParaRPr>
              </a:p>
              <a:p>
                <a:pPr marL="0" lvl="1"/>
                <a14:m>
                  <m:oMath xmlns:m="http://schemas.openxmlformats.org/officeDocument/2006/math">
                    <m:r>
                      <a:rPr lang="en-US" altLang="zh-CN" b="1" i="1">
                        <a:latin typeface="Cambria Math" panose="02040503050406030204" pitchFamily="18" charset="0"/>
                      </a:rPr>
                      <m:t>𝑽</m:t>
                    </m:r>
                  </m:oMath>
                </a14:m>
                <a:r>
                  <a:rPr lang="zh-CN" altLang="en-US" dirty="0"/>
                  <a:t>的大小为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6396535" y="5301243"/>
                <a:ext cx="1970531" cy="923330"/>
              </a:xfrm>
              <a:prstGeom prst="rect">
                <a:avLst/>
              </a:prstGeom>
              <a:blipFill>
                <a:blip r:embed="rId8"/>
                <a:stretch>
                  <a:fillRect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9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3" grpId="0"/>
      <p:bldP spid="14"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p:sp>
        <p:nvSpPr>
          <p:cNvPr id="3" name="内容占位符 2"/>
          <p:cNvSpPr>
            <a:spLocks noGrp="1"/>
          </p:cNvSpPr>
          <p:nvPr>
            <p:ph idx="1"/>
          </p:nvPr>
        </p:nvSpPr>
        <p:spPr/>
        <p:txBody>
          <a:bodyPr/>
          <a:lstStyle/>
          <a:p>
            <a:r>
              <a:rPr lang="zh-CN" altLang="en-US" dirty="0"/>
              <a:t>截断奇异值分解</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8DB533D6-CDC7-4A89-A188-0517977C119C}"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82906" y="1992337"/>
                <a:ext cx="1598836" cy="380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𝑽</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𝑇</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82906" y="1992337"/>
                <a:ext cx="1598836" cy="380425"/>
              </a:xfrm>
              <a:prstGeom prst="rect">
                <a:avLst/>
              </a:prstGeom>
              <a:blipFill>
                <a:blip r:embed="rId2"/>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87227" y="5301101"/>
                <a:ext cx="1970531" cy="369332"/>
              </a:xfrm>
              <a:prstGeom prst="rect">
                <a:avLst/>
              </a:prstGeom>
            </p:spPr>
            <p:txBody>
              <a:bodyPr wrap="squar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oMath>
                </a14:m>
                <a:r>
                  <a:rPr lang="zh-CN" altLang="en-US" dirty="0">
                    <a:latin typeface="Cambria Math" panose="02040503050406030204" pitchFamily="18" charset="0"/>
                  </a:rPr>
                  <a:t> 的大小为</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687227" y="5301101"/>
                <a:ext cx="1970531"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40252" y="5301101"/>
                <a:ext cx="1987467"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440252" y="5301101"/>
                <a:ext cx="1987467" cy="369332"/>
              </a:xfrm>
              <a:prstGeom prst="rect">
                <a:avLst/>
              </a:prstGeom>
              <a:blipFill>
                <a:blip r:embed="rId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15666" y="5301101"/>
                <a:ext cx="1898533"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m:rPr>
                        <m:sty m:val="p"/>
                      </m:rPr>
                      <a:rPr lang="en-US" altLang="zh-CN" b="0" i="0" smtClean="0">
                        <a:latin typeface="Cambria Math" panose="02040503050406030204" pitchFamily="18" charset="0"/>
                      </a:rPr>
                      <m:t>n</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6815666" y="5301101"/>
                <a:ext cx="189853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25744" y="5822425"/>
                <a:ext cx="2402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𝑘</m:t>
                                  </m:r>
                                </m:sub>
                              </m:sSub>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525744" y="5822425"/>
                <a:ext cx="2402068"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17255" y="5822425"/>
                <a:ext cx="1300292"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7117255" y="5822425"/>
                <a:ext cx="1300292" cy="379719"/>
              </a:xfrm>
              <a:prstGeom prst="rect">
                <a:avLst/>
              </a:prstGeom>
              <a:blipFill>
                <a:blip r:embed="rId7"/>
                <a:stretch>
                  <a:fillRect b="-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99356" y="5822425"/>
                <a:ext cx="1338764"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799356" y="5822425"/>
                <a:ext cx="1338764" cy="379719"/>
              </a:xfrm>
              <a:prstGeom prst="rect">
                <a:avLst/>
              </a:prstGeom>
              <a:blipFill>
                <a:blip r:embed="rId8"/>
                <a:stretch>
                  <a:fillRect b="-4839"/>
                </a:stretch>
              </a:blipFill>
            </p:spPr>
            <p:txBody>
              <a:bodyPr/>
              <a:lstStyle/>
              <a:p>
                <a:r>
                  <a:rPr lang="zh-CN" altLang="en-US">
                    <a:noFill/>
                  </a:rPr>
                  <a:t> </a:t>
                </a:r>
              </a:p>
            </p:txBody>
          </p:sp>
        </mc:Fallback>
      </mc:AlternateContent>
      <p:sp>
        <p:nvSpPr>
          <p:cNvPr id="14" name="矩形 13"/>
          <p:cNvSpPr/>
          <p:nvPr/>
        </p:nvSpPr>
        <p:spPr>
          <a:xfrm>
            <a:off x="467277" y="3189426"/>
            <a:ext cx="1684962"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39843" y="3190799"/>
            <a:ext cx="1303200"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6378" y="3190799"/>
            <a:ext cx="1684962" cy="168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62229" y="3189426"/>
            <a:ext cx="1684962"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p:cNvSpPr/>
              <p:nvPr/>
            </p:nvSpPr>
            <p:spPr>
              <a:xfrm>
                <a:off x="1082521" y="3757535"/>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82521" y="3757535"/>
                <a:ext cx="394660" cy="369332"/>
              </a:xfrm>
              <a:prstGeom prst="rect">
                <a:avLst/>
              </a:prstGeom>
              <a:blipFill>
                <a:blip r:embed="rId9"/>
                <a:stretch>
                  <a:fillRect/>
                </a:stretch>
              </a:blipFill>
            </p:spPr>
            <p:txBody>
              <a:bodyPr/>
              <a:lstStyle/>
              <a:p>
                <a:r>
                  <a:rPr lang="zh-CN" altLang="en-US">
                    <a:noFill/>
                  </a:rPr>
                  <a:t> </a:t>
                </a:r>
              </a:p>
            </p:txBody>
          </p:sp>
        </mc:Fallback>
      </mc:AlternateContent>
      <p:sp>
        <p:nvSpPr>
          <p:cNvPr id="19" name="矩形 18"/>
          <p:cNvSpPr/>
          <p:nvPr/>
        </p:nvSpPr>
        <p:spPr>
          <a:xfrm rot="2700000">
            <a:off x="4398788" y="3808403"/>
            <a:ext cx="1862151" cy="65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39843" y="3189426"/>
            <a:ext cx="843157"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661553" y="3178954"/>
            <a:ext cx="843157" cy="84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66377" y="3178954"/>
            <a:ext cx="1684800" cy="84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p:cNvSpPr/>
              <p:nvPr/>
            </p:nvSpPr>
            <p:spPr>
              <a:xfrm>
                <a:off x="3008339" y="3757535"/>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3008339" y="3757535"/>
                <a:ext cx="522835"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950368" y="3197286"/>
                <a:ext cx="49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𝚺</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4950368" y="3197286"/>
                <a:ext cx="492506" cy="369332"/>
              </a:xfrm>
              <a:prstGeom prst="rect">
                <a:avLst/>
              </a:prstGeom>
              <a:blipFill>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458833" y="3388203"/>
                <a:ext cx="5085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7458833" y="3388203"/>
                <a:ext cx="508536" cy="369332"/>
              </a:xfrm>
              <a:prstGeom prst="rect">
                <a:avLst/>
              </a:prstGeom>
              <a:blipFill>
                <a:blip r:embed="rId12"/>
                <a:stretch>
                  <a:fillRect b="-1667"/>
                </a:stretch>
              </a:blipFill>
            </p:spPr>
            <p:txBody>
              <a:bodyPr/>
              <a:lstStyle/>
              <a:p>
                <a:r>
                  <a:rPr lang="zh-CN" altLang="en-US">
                    <a:noFill/>
                  </a:rPr>
                  <a:t> </a:t>
                </a:r>
              </a:p>
            </p:txBody>
          </p:sp>
        </mc:Fallback>
      </mc:AlternateContent>
      <p:sp>
        <p:nvSpPr>
          <p:cNvPr id="30" name="等号 29"/>
          <p:cNvSpPr/>
          <p:nvPr/>
        </p:nvSpPr>
        <p:spPr>
          <a:xfrm>
            <a:off x="2312826" y="3682867"/>
            <a:ext cx="359104" cy="2756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乘号 30"/>
          <p:cNvSpPr/>
          <p:nvPr/>
        </p:nvSpPr>
        <p:spPr>
          <a:xfrm>
            <a:off x="4229742"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6448208"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60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高斯分布、正态分布</a:t>
                </a:r>
                <a:endParaRPr lang="en-US" altLang="zh-CN" dirty="0"/>
              </a:p>
              <a:p>
                <a:pPr lvl="1"/>
                <a14:m>
                  <m:oMath xmlns:m="http://schemas.openxmlformats.org/officeDocument/2006/math">
                    <m:r>
                      <a:rPr lang="zh-CN" altLang="en-US"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r>
                  <a:rPr lang="zh-CN" altLang="en-US" dirty="0"/>
                  <a:t>多元正态分布</a:t>
                </a:r>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b="1">
                            <a:latin typeface="Cambria Math" panose="02040503050406030204" pitchFamily="18" charset="0"/>
                          </a:rPr>
                          <m:t>𝚺</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𝚺</m:t>
                                    </m:r>
                                  </m:e>
                                </m:d>
                              </m:e>
                            </m:func>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𝚺</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𝜷</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𝜷</m:t>
                                    </m:r>
                                  </m:e>
                                </m:d>
                              </m:e>
                            </m:func>
                          </m:num>
                          <m:den>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r>
                              <a:rPr lang="en-US" altLang="zh-CN" b="1" i="1">
                                <a:latin typeface="Cambria Math" panose="02040503050406030204" pitchFamily="18" charset="0"/>
                              </a:rPr>
                              <m:t>𝜷</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5D7CD7C-55E4-4E25-BE19-BD4B595E7008}"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184515" y="1974931"/>
                <a:ext cx="2131353"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标准差</a:t>
                </a:r>
                <a14:m>
                  <m:oMath xmlns:m="http://schemas.openxmlformats.org/officeDocument/2006/math">
                    <m:r>
                      <a:rPr lang="en-US" altLang="zh-CN" i="1" dirty="0">
                        <a:latin typeface="Cambria Math" panose="02040503050406030204" pitchFamily="18" charset="0"/>
                      </a:rPr>
                      <m:t>𝜎</m:t>
                    </m:r>
                  </m:oMath>
                </a14:m>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5184515" y="1974931"/>
                <a:ext cx="2131353" cy="369332"/>
              </a:xfrm>
              <a:prstGeom prst="rect">
                <a:avLst/>
              </a:prstGeom>
              <a:blipFill>
                <a:blip r:embed="rId3"/>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84515" y="2480168"/>
                <a:ext cx="2002856"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a:t>
                </a:r>
                <a:r>
                  <a:rPr lang="en-US" altLang="zh-CN" dirty="0"/>
                  <a:t>Scale </a:t>
                </a:r>
                <a14:m>
                  <m:oMath xmlns:m="http://schemas.openxmlformats.org/officeDocument/2006/math">
                    <m:r>
                      <a:rPr lang="en-US" altLang="zh-CN" b="0" i="1" dirty="0" smtClean="0">
                        <a:latin typeface="Cambria Math" panose="02040503050406030204" pitchFamily="18" charset="0"/>
                      </a:rPr>
                      <m:t>𝛽</m:t>
                    </m:r>
                  </m:oMath>
                </a14:m>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184515" y="2480168"/>
                <a:ext cx="2002856" cy="369332"/>
              </a:xfrm>
              <a:prstGeom prst="rect">
                <a:avLst/>
              </a:prstGeom>
              <a:blipFill>
                <a:blip r:embed="rId4"/>
                <a:stretch>
                  <a:fillRect t="-10000" b="-26667"/>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5"/>
          <a:srcRect t="8686" b="6814"/>
          <a:stretch/>
        </p:blipFill>
        <p:spPr>
          <a:xfrm>
            <a:off x="5331117" y="4439680"/>
            <a:ext cx="3035949" cy="2407562"/>
          </a:xfrm>
          <a:prstGeom prst="rect">
            <a:avLst/>
          </a:prstGeom>
        </p:spPr>
      </p:pic>
      <p:pic>
        <p:nvPicPr>
          <p:cNvPr id="10" name="Picture 4"/>
          <p:cNvPicPr>
            <a:picLocks noChangeAspect="1"/>
          </p:cNvPicPr>
          <p:nvPr/>
        </p:nvPicPr>
        <p:blipFill>
          <a:blip r:embed="rId6"/>
          <a:stretch>
            <a:fillRect/>
          </a:stretch>
        </p:blipFill>
        <p:spPr>
          <a:xfrm>
            <a:off x="554424" y="4450438"/>
            <a:ext cx="4570303" cy="2326399"/>
          </a:xfrm>
          <a:prstGeom prst="rect">
            <a:avLst/>
          </a:prstGeom>
        </p:spPr>
      </p:pic>
    </p:spTree>
    <p:extLst>
      <p:ext uri="{BB962C8B-B14F-4D97-AF65-F5344CB8AC3E}">
        <p14:creationId xmlns:p14="http://schemas.microsoft.com/office/powerpoint/2010/main" val="49374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贝塔分布 （</a:t>
                </a:r>
                <a:r>
                  <a:rPr lang="en-US" altLang="zh-CN" dirty="0"/>
                  <a:t>Beta Distribution</a:t>
                </a:r>
                <a:r>
                  <a:rPr lang="zh-CN" altLang="en-US" dirty="0"/>
                  <a:t>）是 随机变量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zh-CN" altLang="en-US" i="1">
                        <a:latin typeface="Cambria Math" panose="02040503050406030204" pitchFamily="18" charset="0"/>
                      </a:rPr>
                      <m:t>上</m:t>
                    </m:r>
                  </m:oMath>
                </a14:m>
                <a:r>
                  <a:rPr lang="zh-CN" altLang="en-US" dirty="0"/>
                  <a:t>的分布</a:t>
                </a:r>
                <a:endParaRPr lang="en-US" altLang="zh-CN" dirty="0"/>
              </a:p>
              <a:p>
                <a:pPr lvl="1"/>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𝑏</m:t>
                        </m:r>
                        <m:r>
                          <a:rPr lang="en-US" altLang="zh-CN" b="0" i="1" smtClean="0">
                            <a:latin typeface="Cambria Math" panose="02040503050406030204" pitchFamily="18" charset="0"/>
                          </a:rPr>
                          <m:t>−1</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en>
                    </m:f>
                  </m:oMath>
                </a14:m>
                <a:endParaRPr lang="en-US" altLang="zh-CN" b="0" dirty="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𝑎𝑏</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den>
                    </m:f>
                  </m:oMath>
                </a14:m>
                <a:endParaRPr lang="en-US" altLang="zh-CN" dirty="0"/>
              </a:p>
              <a:p>
                <a:pPr lvl="1"/>
                <a:endParaRPr lang="en-US" altLang="zh-CN" dirty="0"/>
              </a:p>
              <a:p>
                <a:r>
                  <a:rPr lang="zh-CN" altLang="en-US" dirty="0"/>
                  <a:t>狄利克雷分布 （</a:t>
                </a:r>
                <a:r>
                  <a:rPr lang="en-US" altLang="zh-CN" dirty="0" err="1"/>
                  <a:t>Dirichlet</a:t>
                </a:r>
                <a:r>
                  <a:rPr lang="en-US" altLang="zh-CN" dirty="0"/>
                  <a:t> Distribution</a:t>
                </a:r>
                <a:r>
                  <a:rPr lang="zh-CN" altLang="en-US" dirty="0"/>
                  <a:t>）是</a:t>
                </a:r>
                <a:r>
                  <a:rPr lang="en-US" altLang="zh-CN" dirty="0"/>
                  <a:t> </a:t>
                </a:r>
                <a:r>
                  <a:rPr lang="zh-CN" altLang="en-US" dirty="0"/>
                  <a:t>贝塔分布的多元扩展</a:t>
                </a:r>
                <a:endParaRPr lang="en-US" altLang="zh-CN" dirty="0"/>
              </a:p>
              <a:p>
                <a:pPr lvl="1"/>
                <a:endParaRPr lang="en-US" altLang="zh-CN" dirty="0"/>
              </a:p>
              <a:p>
                <a:pPr lvl="1"/>
                <a:r>
                  <a:rPr lang="zh-CN" altLang="en-US" dirty="0"/>
                  <a:t>多个连续变量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zh-CN" altLang="en-US" dirty="0"/>
                  <a:t>的概率分布，满足 </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latin typeface="Cambria Math" panose="02040503050406030204" pitchFamily="18" charset="0"/>
                      </a:rPr>
                      <m:t>Dir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d>
                          </m:e>
                        </m:nary>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sup>
                        </m:sSub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oMath>
                </a14:m>
                <a:endParaRPr lang="en-US" altLang="zh-CN"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E12487F-53F8-4333-821C-2F52D2CCF336}"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p:pic>
        <p:nvPicPr>
          <p:cNvPr id="7" name="图片 6"/>
          <p:cNvPicPr>
            <a:picLocks noChangeAspect="1"/>
          </p:cNvPicPr>
          <p:nvPr/>
        </p:nvPicPr>
        <p:blipFill>
          <a:blip r:embed="rId3"/>
          <a:stretch>
            <a:fillRect/>
          </a:stretch>
        </p:blipFill>
        <p:spPr>
          <a:xfrm>
            <a:off x="6066886" y="2011052"/>
            <a:ext cx="2152381" cy="1609524"/>
          </a:xfrm>
          <a:prstGeom prst="rect">
            <a:avLst/>
          </a:prstGeom>
        </p:spPr>
      </p:pic>
      <p:pic>
        <p:nvPicPr>
          <p:cNvPr id="8" name="图片 7"/>
          <p:cNvPicPr>
            <a:picLocks noChangeAspect="1"/>
          </p:cNvPicPr>
          <p:nvPr/>
        </p:nvPicPr>
        <p:blipFill>
          <a:blip r:embed="rId4"/>
          <a:stretch>
            <a:fillRect/>
          </a:stretch>
        </p:blipFill>
        <p:spPr>
          <a:xfrm>
            <a:off x="6536760" y="4263116"/>
            <a:ext cx="2000530" cy="1954803"/>
          </a:xfrm>
          <a:prstGeom prst="rect">
            <a:avLst/>
          </a:prstGeom>
        </p:spPr>
      </p:pic>
    </p:spTree>
    <p:extLst>
      <p:ext uri="{BB962C8B-B14F-4D97-AF65-F5344CB8AC3E}">
        <p14:creationId xmlns:p14="http://schemas.microsoft.com/office/powerpoint/2010/main" val="285699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伽玛分布 （</a:t>
                </a:r>
                <a:r>
                  <a:rPr lang="en-US" altLang="zh-CN" dirty="0"/>
                  <a:t>Gamma Distribution</a:t>
                </a:r>
                <a:r>
                  <a:rPr lang="zh-CN" altLang="en-US" dirty="0"/>
                  <a:t>）是正数随机变量 </a:t>
                </a:r>
                <a14:m>
                  <m:oMath xmlns:m="http://schemas.openxmlformats.org/officeDocument/2006/math">
                    <m:r>
                      <a:rPr lang="en-US" altLang="zh-CN" b="0" i="1" smtClean="0">
                        <a:latin typeface="Cambria Math" panose="02040503050406030204" pitchFamily="18" charset="0"/>
                      </a:rPr>
                      <m:t>𝜏</m:t>
                    </m:r>
                    <m:r>
                      <a:rPr lang="en-US" altLang="zh-CN" b="0" i="1" smtClean="0">
                        <a:latin typeface="Cambria Math" panose="02040503050406030204" pitchFamily="18" charset="0"/>
                      </a:rPr>
                      <m:t>&gt;0</m:t>
                    </m:r>
                  </m:oMath>
                </a14:m>
                <a:r>
                  <a:rPr lang="zh-CN" altLang="en-US" dirty="0"/>
                  <a:t>上的分布</a:t>
                </a:r>
                <a:endParaRPr lang="en-US" altLang="zh-CN" dirty="0"/>
              </a:p>
              <a:p>
                <a:pPr lvl="1"/>
                <a:endParaRPr lang="en-US" altLang="zh-CN" dirty="0"/>
              </a:p>
              <a:p>
                <a:pPr lvl="1"/>
                <a14:m>
                  <m:oMath xmlns:m="http://schemas.openxmlformats.org/officeDocument/2006/math">
                    <m:r>
                      <a:rPr lang="en-US" altLang="zh-CN" b="0" i="1" smtClean="0">
                        <a:latin typeface="Cambria Math" panose="02040503050406030204" pitchFamily="18" charset="0"/>
                      </a:rPr>
                      <m:t>𝐺𝑎𝑚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𝑎</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𝜏</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oMath>
                </a14:m>
                <a:endParaRPr lang="en-US" altLang="zh-CN" dirty="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D96E1B7-3CB8-46B2-B12D-788F3AAA440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p:pic>
        <p:nvPicPr>
          <p:cNvPr id="7" name="图片 6"/>
          <p:cNvPicPr>
            <a:picLocks noChangeAspect="1"/>
          </p:cNvPicPr>
          <p:nvPr/>
        </p:nvPicPr>
        <p:blipFill>
          <a:blip r:embed="rId3"/>
          <a:stretch>
            <a:fillRect/>
          </a:stretch>
        </p:blipFill>
        <p:spPr>
          <a:xfrm>
            <a:off x="6315350" y="1860660"/>
            <a:ext cx="2200000" cy="1733333"/>
          </a:xfrm>
          <a:prstGeom prst="rect">
            <a:avLst/>
          </a:prstGeom>
        </p:spPr>
      </p:pic>
    </p:spTree>
    <p:extLst>
      <p:ext uri="{BB962C8B-B14F-4D97-AF65-F5344CB8AC3E}">
        <p14:creationId xmlns:p14="http://schemas.microsoft.com/office/powerpoint/2010/main" val="3257674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34100" y="4308785"/>
            <a:ext cx="2057399" cy="4667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矩形 8"/>
          <p:cNvSpPr/>
          <p:nvPr/>
        </p:nvSpPr>
        <p:spPr>
          <a:xfrm>
            <a:off x="4371975" y="4308785"/>
            <a:ext cx="1745456" cy="466725"/>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—KL</a:t>
            </a:r>
            <a:r>
              <a:rPr lang="zh-CN" altLang="en-US" dirty="0"/>
              <a:t>散度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KL</a:t>
                </a:r>
                <a:r>
                  <a:rPr lang="zh-CN" altLang="en-US" dirty="0"/>
                  <a:t>散度：衡量两个分布的差异</a:t>
                </a:r>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oMath>
                </a14:m>
                <a:endParaRPr lang="en-US" altLang="zh-CN" dirty="0"/>
              </a:p>
              <a:p>
                <a:pPr marL="342900" lvl="1" indent="0">
                  <a:buNone/>
                </a:pPr>
                <a:endParaRPr lang="en-US" altLang="zh-CN" dirty="0"/>
              </a:p>
              <a:p>
                <a:pPr lvl="1"/>
                <a:r>
                  <a:rPr lang="zh-CN" altLang="en-US" dirty="0"/>
                  <a:t>非负</a:t>
                </a:r>
                <a:r>
                  <a:rPr lang="en-US" altLang="zh-CN" dirty="0"/>
                  <a:t>, P=Q</a:t>
                </a:r>
                <a:r>
                  <a:rPr lang="zh-CN" altLang="en-US" dirty="0"/>
                  <a:t>时为零</a:t>
                </a:r>
                <a:endParaRPr lang="en-US" altLang="zh-CN" dirty="0"/>
              </a:p>
              <a:p>
                <a:pPr lvl="1"/>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e>
                    </m:d>
                  </m:oMath>
                </a14:m>
                <a:r>
                  <a:rPr lang="zh-CN" altLang="en-US" dirty="0"/>
                  <a:t>，但理论上最小值均当</a:t>
                </a:r>
                <a:r>
                  <a:rPr lang="en-US" altLang="zh-CN" dirty="0"/>
                  <a:t>P=Q</a:t>
                </a:r>
              </a:p>
              <a:p>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𝔼</m:t>
                        </m:r>
                      </m:e>
                      <m:sub>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𝑃</m:t>
                        </m:r>
                      </m:sub>
                    </m:sSub>
                    <m:d>
                      <m:dPr>
                        <m:begChr m:val="["/>
                        <m:endChr m:val="]"/>
                        <m:ctrlPr>
                          <a:rPr lang="en-US" altLang="zh-CN"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func>
                      </m:e>
                    </m:d>
                    <m:r>
                      <a:rPr lang="en-US" altLang="zh-CN" b="1" i="1" smtClean="0">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𝔼</m:t>
                        </m:r>
                      </m:e>
                      <m:sub>
                        <m:r>
                          <a:rPr lang="en-US" altLang="zh-CN" b="1" i="1">
                            <a:solidFill>
                              <a:schemeClr val="bg1"/>
                            </a:solidFill>
                            <a:latin typeface="Cambria Math" panose="02040503050406030204" pitchFamily="18" charset="0"/>
                          </a:rPr>
                          <m:t>𝒙</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𝑷</m:t>
                        </m:r>
                      </m:sub>
                    </m:sSub>
                    <m:d>
                      <m:dPr>
                        <m:begChr m:val="["/>
                        <m:endChr m:val="]"/>
                        <m:ctrlPr>
                          <a:rPr lang="en-US" altLang="zh-CN" b="1"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𝑄</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e>
                            </m:d>
                          </m:e>
                        </m:func>
                      </m:e>
                    </m:d>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5DC15F-289E-44FF-9CB0-28DAB6267ACC}"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7" name="矩形标注 6"/>
              <p:cNvSpPr/>
              <p:nvPr/>
            </p:nvSpPr>
            <p:spPr>
              <a:xfrm>
                <a:off x="4486275" y="5076825"/>
                <a:ext cx="1285875" cy="685800"/>
              </a:xfrm>
              <a:prstGeom prst="wedgeRectCallout">
                <a:avLst>
                  <a:gd name="adj1" fmla="val -21734"/>
                  <a:gd name="adj2" fmla="val -97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oMath>
                  </m:oMathPara>
                </a14:m>
                <a:endParaRPr lang="zh-CN" altLang="en-US" dirty="0"/>
              </a:p>
            </p:txBody>
          </p:sp>
        </mc:Choice>
        <mc:Fallback xmlns="">
          <p:sp>
            <p:nvSpPr>
              <p:cNvPr id="7" name="矩形标注 6"/>
              <p:cNvSpPr>
                <a:spLocks noRot="1" noChangeAspect="1" noMove="1" noResize="1" noEditPoints="1" noAdjustHandles="1" noChangeArrowheads="1" noChangeShapeType="1" noTextEdit="1"/>
              </p:cNvSpPr>
              <p:nvPr/>
            </p:nvSpPr>
            <p:spPr>
              <a:xfrm>
                <a:off x="4486275" y="5076825"/>
                <a:ext cx="1285875" cy="685800"/>
              </a:xfrm>
              <a:prstGeom prst="wedgeRectCallout">
                <a:avLst>
                  <a:gd name="adj1" fmla="val -21734"/>
                  <a:gd name="adj2" fmla="val -97500"/>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标注 7"/>
              <p:cNvSpPr/>
              <p:nvPr/>
            </p:nvSpPr>
            <p:spPr>
              <a:xfrm>
                <a:off x="6667500" y="5076825"/>
                <a:ext cx="1285875" cy="685800"/>
              </a:xfrm>
              <a:prstGeom prst="wedgeRectCallout">
                <a:avLst>
                  <a:gd name="adj1" fmla="val -21734"/>
                  <a:gd name="adj2" fmla="val -975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oMath>
                  </m:oMathPara>
                </a14:m>
                <a:endParaRPr lang="zh-CN" altLang="en-US" dirty="0"/>
              </a:p>
            </p:txBody>
          </p:sp>
        </mc:Choice>
        <mc:Fallback xmlns="">
          <p:sp>
            <p:nvSpPr>
              <p:cNvPr id="8" name="矩形标注 7"/>
              <p:cNvSpPr>
                <a:spLocks noRot="1" noChangeAspect="1" noMove="1" noResize="1" noEditPoints="1" noAdjustHandles="1" noChangeArrowheads="1" noChangeShapeType="1" noTextEdit="1"/>
              </p:cNvSpPr>
              <p:nvPr/>
            </p:nvSpPr>
            <p:spPr>
              <a:xfrm>
                <a:off x="6667500" y="5076825"/>
                <a:ext cx="1285875" cy="685800"/>
              </a:xfrm>
              <a:prstGeom prst="wedgeRectCallout">
                <a:avLst>
                  <a:gd name="adj1" fmla="val -21734"/>
                  <a:gd name="adj2" fmla="val -97500"/>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6493546" y="5879274"/>
            <a:ext cx="1633781" cy="369332"/>
          </a:xfrm>
          <a:prstGeom prst="rect">
            <a:avLst/>
          </a:prstGeom>
          <a:noFill/>
        </p:spPr>
        <p:txBody>
          <a:bodyPr wrap="none" rtlCol="0">
            <a:spAutoFit/>
          </a:bodyPr>
          <a:lstStyle/>
          <a:p>
            <a:r>
              <a:rPr lang="en-US" altLang="zh-CN" dirty="0"/>
              <a:t>P</a:t>
            </a:r>
            <a:r>
              <a:rPr lang="zh-CN" altLang="en-US" dirty="0"/>
              <a:t>和</a:t>
            </a:r>
            <a:r>
              <a:rPr lang="en-US" altLang="zh-CN" dirty="0"/>
              <a:t>Q</a:t>
            </a:r>
            <a:r>
              <a:rPr lang="zh-CN" altLang="en-US" dirty="0"/>
              <a:t>的交叉熵</a:t>
            </a:r>
          </a:p>
        </p:txBody>
      </p:sp>
      <p:sp>
        <p:nvSpPr>
          <p:cNvPr id="12" name="文本框 11"/>
          <p:cNvSpPr txBox="1"/>
          <p:nvPr/>
        </p:nvSpPr>
        <p:spPr>
          <a:xfrm>
            <a:off x="4741926" y="5879274"/>
            <a:ext cx="774571" cy="369332"/>
          </a:xfrm>
          <a:prstGeom prst="rect">
            <a:avLst/>
          </a:prstGeom>
          <a:noFill/>
        </p:spPr>
        <p:txBody>
          <a:bodyPr wrap="none" rtlCol="0">
            <a:spAutoFit/>
          </a:bodyPr>
          <a:lstStyle/>
          <a:p>
            <a:r>
              <a:rPr lang="en-US" altLang="zh-CN" dirty="0"/>
              <a:t>P</a:t>
            </a:r>
            <a:r>
              <a:rPr lang="zh-CN" altLang="en-US" dirty="0"/>
              <a:t>的熵</a:t>
            </a:r>
          </a:p>
        </p:txBody>
      </p:sp>
    </p:spTree>
    <p:extLst>
      <p:ext uri="{BB962C8B-B14F-4D97-AF65-F5344CB8AC3E}">
        <p14:creationId xmlns:p14="http://schemas.microsoft.com/office/powerpoint/2010/main" val="280619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7" grpId="0" animBg="1"/>
      <p:bldP spid="8"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a:t>
            </a:r>
          </a:p>
        </p:txBody>
      </p:sp>
      <p:sp>
        <p:nvSpPr>
          <p:cNvPr id="4" name="日期占位符 3"/>
          <p:cNvSpPr>
            <a:spLocks noGrp="1"/>
          </p:cNvSpPr>
          <p:nvPr>
            <p:ph type="dt" sz="half" idx="10"/>
          </p:nvPr>
        </p:nvSpPr>
        <p:spPr/>
        <p:txBody>
          <a:bodyPr/>
          <a:lstStyle/>
          <a:p>
            <a:fld id="{CFB225E6-0C99-465A-9B39-FD6063FA263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sp>
        <p:nvSpPr>
          <p:cNvPr id="8" name="文本框 10">
            <a:extLst>
              <a:ext uri="{FF2B5EF4-FFF2-40B4-BE49-F238E27FC236}">
                <a16:creationId xmlns:a16="http://schemas.microsoft.com/office/drawing/2014/main" id="{8F1EC915-8363-4AD8-9980-912CE37B5DAD}"/>
              </a:ext>
            </a:extLst>
          </p:cNvPr>
          <p:cNvSpPr txBox="1"/>
          <p:nvPr/>
        </p:nvSpPr>
        <p:spPr>
          <a:xfrm>
            <a:off x="426720" y="1431939"/>
            <a:ext cx="5684520" cy="30008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sz="21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1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pic>
        <p:nvPicPr>
          <p:cNvPr id="9" name="Picture 2" descr=" 20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8354" y="1431939"/>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 205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4358" y="4583243"/>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descr=" 5"/>
          <p:cNvSpPr/>
          <p:nvPr/>
        </p:nvSpPr>
        <p:spPr>
          <a:xfrm>
            <a:off x="6929029" y="3709821"/>
            <a:ext cx="1351717" cy="369332"/>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dirty="0"/>
              <a:t>Alan Turing</a:t>
            </a:r>
            <a:endParaRPr lang="zh-CN" altLang="en-US" dirty="0"/>
          </a:p>
        </p:txBody>
      </p:sp>
    </p:spTree>
    <p:extLst>
      <p:ext uri="{BB962C8B-B14F-4D97-AF65-F5344CB8AC3E}">
        <p14:creationId xmlns:p14="http://schemas.microsoft.com/office/powerpoint/2010/main" val="72874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8318" y="2222500"/>
            <a:ext cx="5995982" cy="26797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p:sp>
        <p:nvSpPr>
          <p:cNvPr id="3" name="内容占位符 2"/>
          <p:cNvSpPr>
            <a:spLocks noGrp="1"/>
          </p:cNvSpPr>
          <p:nvPr>
            <p:ph idx="1"/>
          </p:nvPr>
        </p:nvSpPr>
        <p:spPr/>
        <p:txBody>
          <a:bodyPr/>
          <a:lstStyle/>
          <a:p>
            <a:r>
              <a:rPr lang="zh-CN" altLang="en-US" dirty="0"/>
              <a:t>优化是什么 ？</a:t>
            </a:r>
          </a:p>
        </p:txBody>
      </p:sp>
      <p:sp>
        <p:nvSpPr>
          <p:cNvPr id="4" name="日期占位符 3"/>
          <p:cNvSpPr>
            <a:spLocks noGrp="1"/>
          </p:cNvSpPr>
          <p:nvPr>
            <p:ph type="dt" sz="half" idx="10"/>
          </p:nvPr>
        </p:nvSpPr>
        <p:spPr/>
        <p:txBody>
          <a:bodyPr/>
          <a:lstStyle/>
          <a:p>
            <a:fld id="{7766D51C-2E62-41A7-84FA-13379581CCE7}"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p:sp>
        <p:nvSpPr>
          <p:cNvPr id="7" name="矩形 6"/>
          <p:cNvSpPr/>
          <p:nvPr/>
        </p:nvSpPr>
        <p:spPr>
          <a:xfrm>
            <a:off x="2594534" y="2360756"/>
            <a:ext cx="3954929" cy="415498"/>
          </a:xfrm>
          <a:prstGeom prst="rect">
            <a:avLst/>
          </a:prstGeom>
        </p:spPr>
        <p:txBody>
          <a:bodyPr wrap="none">
            <a:spAutoFit/>
          </a:bodyPr>
          <a:lstStyle/>
          <a:p>
            <a:r>
              <a:rPr lang="zh-CN" altLang="en-US" sz="2100" dirty="0"/>
              <a:t>求解目标函数在约束内的最小值</a:t>
            </a:r>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878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indent="-342900" defTabSz="0"/>
                <a:r>
                  <a:rPr lang="zh-CN" altLang="en-US" dirty="0"/>
                  <a:t>临界点 </a:t>
                </a:r>
                <a:r>
                  <a:rPr lang="en-US" altLang="zh-CN" dirty="0"/>
                  <a:t>(critical point)</a:t>
                </a:r>
                <a:r>
                  <a:rPr lang="zh-CN" altLang="en-US" dirty="0"/>
                  <a:t>、驻点 </a:t>
                </a:r>
                <a:r>
                  <a:rPr lang="en-US" altLang="zh-CN" dirty="0"/>
                  <a:t>(stationary point)</a:t>
                </a:r>
              </a:p>
              <a:p>
                <a:pPr marL="800100" lvl="1" indent="-342900" defTabSz="0"/>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en-US" altLang="zh-CN" dirty="0"/>
              </a:p>
              <a:p>
                <a:pPr marL="800100" lvl="1" indent="-342900" defTabSz="0"/>
                <a:r>
                  <a:rPr lang="zh-CN" altLang="en-US" dirty="0"/>
                  <a:t>可能是局部最小点、局部最大点、鞍点</a:t>
                </a:r>
                <a:endParaRPr lang="en-US" altLang="zh-CN" dirty="0"/>
              </a:p>
              <a:p>
                <a:pPr marL="342900" indent="-342900" defTabSz="0"/>
                <a:r>
                  <a:rPr lang="zh-CN" altLang="en-US" dirty="0"/>
                  <a:t>局部最小点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&lt;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en-US" altLang="zh-CN" dirty="0"/>
              </a:p>
              <a:p>
                <a:pPr marL="342900" indent="-342900" defTabSz="0"/>
                <a:r>
                  <a:rPr lang="zh-CN" altLang="en-US" dirty="0"/>
                  <a:t>局部最大点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0D27CAB-A874-43E4-8492-146B0DAC65F4}"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Picture 4"/>
          <p:cNvPicPr>
            <a:picLocks noChangeAspect="1"/>
          </p:cNvPicPr>
          <p:nvPr/>
        </p:nvPicPr>
        <p:blipFill>
          <a:blip r:embed="rId3"/>
          <a:stretch>
            <a:fillRect/>
          </a:stretch>
        </p:blipFill>
        <p:spPr>
          <a:xfrm>
            <a:off x="1545575" y="3855343"/>
            <a:ext cx="5580239" cy="3002657"/>
          </a:xfrm>
          <a:prstGeom prst="rect">
            <a:avLst/>
          </a:prstGeom>
        </p:spPr>
      </p:pic>
    </p:spTree>
    <p:extLst>
      <p:ext uri="{BB962C8B-B14F-4D97-AF65-F5344CB8AC3E}">
        <p14:creationId xmlns:p14="http://schemas.microsoft.com/office/powerpoint/2010/main" val="1246253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85CB93C-ECA4-4265-9830-B924853A0D91}"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545262" y="1904800"/>
                <a:ext cx="6061896"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给定集合</a:t>
                </a:r>
                <a14:m>
                  <m:oMath xmlns:m="http://schemas.openxmlformats.org/officeDocument/2006/math">
                    <m:r>
                      <a:rPr lang="en-US" altLang="zh-CN" sz="2100" b="0" i="1" smtClean="0">
                        <a:latin typeface="Cambria Math" panose="02040503050406030204" pitchFamily="18" charset="0"/>
                      </a:rPr>
                      <m:t>𝐶</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oMath>
                </a14:m>
                <a:r>
                  <a:rPr lang="zh-CN" altLang="en-US" sz="2100" dirty="0"/>
                  <a:t>。若</a:t>
                </a:r>
                <a14:m>
                  <m:oMath xmlns:m="http://schemas.openxmlformats.org/officeDocument/2006/math">
                    <m:r>
                      <m:rPr>
                        <m:nor/>
                      </m:rPr>
                      <a:rPr lang="en-US" altLang="zh-CN" sz="2100" dirty="0"/>
                      <m:t>∀</m:t>
                    </m:r>
                    <m:r>
                      <a:rPr lang="en-US" altLang="zh-CN" sz="2100" b="0" i="1" dirty="0"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a14:m>
                <a:r>
                  <a:rPr lang="zh-CN" altLang="en-US" sz="2100" dirty="0"/>
                  <a:t>满足</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m:oMathPara>
                </a14:m>
                <a:endParaRPr lang="en-US" altLang="zh-CN" sz="2100" dirty="0"/>
              </a:p>
              <a:p>
                <a:r>
                  <a:rPr lang="zh-CN" altLang="en-US" sz="2100" dirty="0"/>
                  <a:t>那么集合</a:t>
                </a:r>
                <a14:m>
                  <m:oMath xmlns:m="http://schemas.openxmlformats.org/officeDocument/2006/math">
                    <m:r>
                      <a:rPr lang="en-US" altLang="zh-CN" sz="2100" b="0" i="1" smtClean="0">
                        <a:latin typeface="Cambria Math" panose="02040503050406030204" pitchFamily="18" charset="0"/>
                      </a:rPr>
                      <m:t>𝐶</m:t>
                    </m:r>
                  </m:oMath>
                </a14:m>
                <a:r>
                  <a:rPr lang="zh-CN" altLang="en-US" sz="2100" dirty="0"/>
                  <a:t>为凸集 </a:t>
                </a:r>
              </a:p>
            </p:txBody>
          </p:sp>
        </mc:Choice>
        <mc:Fallback xmlns="">
          <p:sp>
            <p:nvSpPr>
              <p:cNvPr id="7" name="文本框 6"/>
              <p:cNvSpPr txBox="1">
                <a:spLocks noRot="1" noChangeAspect="1" noMove="1" noResize="1" noEditPoints="1" noAdjustHandles="1" noChangeArrowheads="1" noChangeShapeType="1" noTextEdit="1"/>
              </p:cNvSpPr>
              <p:nvPr/>
            </p:nvSpPr>
            <p:spPr>
              <a:xfrm>
                <a:off x="1545262" y="1904800"/>
                <a:ext cx="6061896" cy="1061829"/>
              </a:xfrm>
              <a:prstGeom prst="rect">
                <a:avLst/>
              </a:prstGeom>
              <a:blipFill>
                <a:blip r:embed="rId2"/>
                <a:stretch>
                  <a:fillRect l="-1000" t="-2222" b="-8333"/>
                </a:stretch>
              </a:blipFill>
              <a:ln w="28575">
                <a:solidFill>
                  <a:schemeClr val="accent2"/>
                </a:solidFill>
              </a:ln>
            </p:spPr>
            <p:txBody>
              <a:bodyPr/>
              <a:lstStyle/>
              <a:p>
                <a:r>
                  <a:rPr lang="zh-CN" altLang="en-US">
                    <a:noFill/>
                  </a:rPr>
                  <a:t> </a:t>
                </a:r>
              </a:p>
            </p:txBody>
          </p:sp>
        </mc:Fallback>
      </mc:AlternateContent>
      <p:sp>
        <p:nvSpPr>
          <p:cNvPr id="8" name="正五边形 7"/>
          <p:cNvSpPr/>
          <p:nvPr/>
        </p:nvSpPr>
        <p:spPr>
          <a:xfrm>
            <a:off x="1723512" y="3411020"/>
            <a:ext cx="2160000" cy="21600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饼形 8"/>
          <p:cNvSpPr/>
          <p:nvPr/>
        </p:nvSpPr>
        <p:spPr>
          <a:xfrm>
            <a:off x="5435029" y="3411020"/>
            <a:ext cx="2160000" cy="21600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 name="直接箭头连接符 10"/>
          <p:cNvCxnSpPr/>
          <p:nvPr/>
        </p:nvCxnSpPr>
        <p:spPr>
          <a:xfrm>
            <a:off x="2486346" y="4491020"/>
            <a:ext cx="729465" cy="0"/>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6287784" y="3948372"/>
            <a:ext cx="929811" cy="767466"/>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5109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0ABDCA4-F385-43B8-B898-6D0EFEFC292C}"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8600" y="1724862"/>
                <a:ext cx="8686800"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给定一个函数</a:t>
                </a:r>
                <a14:m>
                  <m:oMath xmlns:m="http://schemas.openxmlformats.org/officeDocument/2006/math">
                    <m:r>
                      <a:rPr lang="en-US" altLang="zh-CN" sz="2100" b="0" i="1" smtClean="0">
                        <a:latin typeface="Cambria Math" panose="02040503050406030204" pitchFamily="18" charset="0"/>
                      </a:rPr>
                      <m:t>𝑓</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𝑅</m:t>
                    </m:r>
                  </m:oMath>
                </a14:m>
                <a:r>
                  <a:rPr lang="zh-CN" altLang="en-US" sz="2100" dirty="0"/>
                  <a:t>。如果满足</a:t>
                </a:r>
                <a14:m>
                  <m:oMath xmlns:m="http://schemas.openxmlformats.org/officeDocument/2006/math">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是凸集而且 </a:t>
                </a:r>
                <a14:m>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b="0" i="1" smtClean="0">
                        <a:latin typeface="Cambria Math" panose="02040503050406030204" pitchFamily="18" charset="0"/>
                      </a:rPr>
                      <m:t>,</m:t>
                    </m:r>
                  </m:oMath>
                </a14:m>
                <a:endParaRPr lang="en-US" altLang="zh-CN" sz="2100" dirty="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oMath>
                  </m:oMathPara>
                </a14:m>
                <a:endParaRPr lang="en-US" altLang="zh-CN" sz="2100" dirty="0"/>
              </a:p>
              <a:p>
                <a:r>
                  <a:rPr lang="zh-CN" altLang="en-US" sz="2100" dirty="0"/>
                  <a:t>那么函数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a:t>
                </a:r>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28600" y="1724862"/>
                <a:ext cx="8686800" cy="1061829"/>
              </a:xfrm>
              <a:prstGeom prst="rect">
                <a:avLst/>
              </a:prstGeom>
              <a:blipFill>
                <a:blip r:embed="rId2"/>
                <a:stretch>
                  <a:fillRect l="-699" t="-2235" b="-8380"/>
                </a:stretch>
              </a:blipFill>
              <a:ln w="28575">
                <a:solidFill>
                  <a:schemeClr val="accent2"/>
                </a:solidFill>
              </a:ln>
            </p:spPr>
            <p:txBody>
              <a:bodyPr/>
              <a:lstStyle/>
              <a:p>
                <a:r>
                  <a:rPr lang="zh-CN" altLang="en-US">
                    <a:noFill/>
                  </a:rPr>
                  <a:t> </a:t>
                </a:r>
              </a:p>
            </p:txBody>
          </p:sp>
        </mc:Fallback>
      </mc:AlternateContent>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2463800" y="4483387"/>
            <a:ext cx="3365500" cy="34290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2943208" y="4114177"/>
                <a:ext cx="22161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𝑡</m:t>
                          </m:r>
                        </m:e>
                      </m:d>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43208" y="4114177"/>
                <a:ext cx="2216184"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14518" y="4666967"/>
                <a:ext cx="697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814518" y="4666967"/>
                <a:ext cx="697755"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842093" y="4267974"/>
                <a:ext cx="701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842093" y="4267974"/>
                <a:ext cx="701153"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351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指数函数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𝑎𝑥</m:t>
                            </m:r>
                          </m:e>
                        </m:d>
                      </m:e>
                    </m:func>
                  </m:oMath>
                </a14:m>
                <a:endParaRPr lang="en-US" altLang="zh-CN" dirty="0"/>
              </a:p>
              <a:p>
                <a:r>
                  <a:rPr lang="zh-CN" altLang="en-US" dirty="0"/>
                  <a:t>负对数函数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r>
                  <a:rPr lang="zh-CN" altLang="en-US" dirty="0"/>
                  <a:t>反射函数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二次函数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𝑨𝒙</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𝒃</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  （</a:t>
                </a:r>
                <a14:m>
                  <m:oMath xmlns:m="http://schemas.openxmlformats.org/officeDocument/2006/math">
                    <m:r>
                      <a:rPr lang="en-US" altLang="zh-CN" b="1" i="1" dirty="0" smtClean="0">
                        <a:latin typeface="Cambria Math" panose="02040503050406030204" pitchFamily="18" charset="0"/>
                      </a:rPr>
                      <m:t>𝑨</m:t>
                    </m:r>
                  </m:oMath>
                </a14:m>
                <a:r>
                  <a:rPr lang="zh-CN" altLang="en-US" dirty="0"/>
                  <a:t>半正定）</a:t>
                </a:r>
                <a:endParaRPr lang="en-US" altLang="zh-CN" dirty="0"/>
              </a:p>
              <a:p>
                <a:r>
                  <a:rPr lang="zh-CN" altLang="en-US" dirty="0"/>
                  <a:t>范数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𝑝</m:t>
                                </m:r>
                              </m:sup>
                            </m:sSup>
                          </m:e>
                        </m:nary>
                      </m:e>
                    </m:rad>
                  </m:oMath>
                </a14:m>
                <a:endParaRPr lang="en-US" altLang="zh-CN" dirty="0"/>
              </a:p>
              <a:p>
                <a:r>
                  <a:rPr lang="zh-CN" altLang="en-US" dirty="0"/>
                  <a:t>最大函数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func>
                  </m:oMath>
                </a14:m>
                <a:endParaRPr lang="en-US" altLang="zh-CN" dirty="0"/>
              </a:p>
              <a:p>
                <a:r>
                  <a:rPr lang="en-US" altLang="zh-CN" b="0" dirty="0" err="1"/>
                  <a:t>Softplus</a:t>
                </a:r>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func>
                  </m:oMath>
                </a14:m>
                <a:endParaRPr lang="en-US" altLang="zh-CN" b="0" dirty="0"/>
              </a:p>
              <a:p>
                <a:r>
                  <a:rPr lang="en-US" altLang="zh-CN" dirty="0" err="1"/>
                  <a:t>LogSumExp</a:t>
                </a: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func>
                              </m:e>
                            </m:nary>
                          </m:e>
                        </m:d>
                      </m:e>
                    </m:func>
                  </m:oMath>
                </a14:m>
                <a:endParaRPr lang="en-US" altLang="zh-CN" dirty="0"/>
              </a:p>
              <a:p>
                <a:r>
                  <a:rPr lang="en-US" altLang="zh-CN" dirty="0" err="1"/>
                  <a:t>LogDeterminant</a:t>
                </a:r>
                <a:r>
                  <a:rPr lang="en-US" altLang="zh-CN" dirty="0"/>
                  <a:t>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func>
                      </m:e>
                    </m:func>
                  </m:oMath>
                </a14:m>
                <a:r>
                  <a:rPr lang="zh-CN" altLang="en-US" dirty="0"/>
                  <a:t>在半正定矩阵定义域上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B3D9BA4-B2AB-4D9C-8E5E-C3725867A32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p:spTree>
    <p:extLst>
      <p:ext uri="{BB962C8B-B14F-4D97-AF65-F5344CB8AC3E}">
        <p14:creationId xmlns:p14="http://schemas.microsoft.com/office/powerpoint/2010/main" val="37596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C1D1BCE9-4947-4B4B-992E-F08FA5CC611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a:t>，</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sSup>
                        <m:sSupPr>
                          <m:ctrlPr>
                            <a:rPr lang="en-US" altLang="zh-CN" sz="2100" b="0" i="1" smtClean="0">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sup>
                          <m:r>
                            <a:rPr lang="en-US" altLang="zh-CN" sz="2100" b="0" i="1" smtClean="0">
                              <a:latin typeface="Cambria Math" panose="02040503050406030204" pitchFamily="18" charset="0"/>
                            </a:rPr>
                            <m:t>⊤</m:t>
                          </m:r>
                        </m:sup>
                      </m:sSup>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𝑥</m:t>
                          </m:r>
                        </m:e>
                      </m:d>
                    </m:oMath>
                  </m:oMathPara>
                </a14:m>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p:sp>
        <p:nvSpPr>
          <p:cNvPr id="9" name="矩形 8"/>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6319" y="2007890"/>
            <a:ext cx="7338506" cy="415498"/>
          </a:xfrm>
          <a:prstGeom prst="rect">
            <a:avLst/>
          </a:prstGeom>
        </p:spPr>
        <p:txBody>
          <a:bodyPr wrap="square">
            <a:spAutoFit/>
          </a:bodyPr>
          <a:lstStyle/>
          <a:p>
            <a:pPr algn="ctr"/>
            <a:r>
              <a:rPr lang="zh-CN" altLang="en-US" sz="2100" dirty="0"/>
              <a:t>一阶条件</a:t>
            </a:r>
          </a:p>
        </p:txBody>
      </p:sp>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3817266" y="4814971"/>
            <a:ext cx="2105025" cy="1095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5937427" y="4731151"/>
                <a:ext cx="2429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𝑓</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937427" y="4731151"/>
                <a:ext cx="2429639"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41282" y="5392799"/>
                <a:ext cx="112210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741282" y="5392799"/>
                <a:ext cx="1122102" cy="404983"/>
              </a:xfrm>
              <a:prstGeom prst="rect">
                <a:avLst/>
              </a:prstGeom>
              <a:blipFill>
                <a:blip r:embed="rId4"/>
                <a:stretch>
                  <a:fillRect b="-9091"/>
                </a:stretch>
              </a:blipFill>
            </p:spPr>
            <p:txBody>
              <a:bodyPr/>
              <a:lstStyle/>
              <a:p>
                <a:r>
                  <a:rPr lang="zh-CN" altLang="en-US">
                    <a:noFill/>
                  </a:rPr>
                  <a:t> </a:t>
                </a:r>
              </a:p>
            </p:txBody>
          </p:sp>
        </mc:Fallback>
      </mc:AlternateContent>
      <p:sp>
        <p:nvSpPr>
          <p:cNvPr id="15" name="椭圆 14"/>
          <p:cNvSpPr/>
          <p:nvPr/>
        </p:nvSpPr>
        <p:spPr>
          <a:xfrm>
            <a:off x="4800159" y="533380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2217188" y="4294945"/>
                <a:ext cx="7011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217188" y="4294945"/>
                <a:ext cx="701154"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3912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4" name="日期占位符 3"/>
          <p:cNvSpPr>
            <a:spLocks noGrp="1"/>
          </p:cNvSpPr>
          <p:nvPr>
            <p:ph type="dt" sz="half" idx="10"/>
          </p:nvPr>
        </p:nvSpPr>
        <p:spPr/>
        <p:txBody>
          <a:bodyPr/>
          <a:lstStyle/>
          <a:p>
            <a:fld id="{6CDD6E9A-FFCE-4E6E-8AFF-C48DB8D2EB8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二阶可微，那么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a:t>，</a:t>
                </a:r>
                <a:endParaRPr lang="en-US" altLang="zh-CN" sz="2100" dirty="0"/>
              </a:p>
              <a:p>
                <a:pPr algn="ct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0" smtClean="0">
                            <a:latin typeface="Cambria Math" panose="02040503050406030204" pitchFamily="18" charset="0"/>
                          </a:rPr>
                          <m:t>𝛻</m:t>
                        </m:r>
                      </m:e>
                      <m:sup>
                        <m:r>
                          <a:rPr lang="en-US" altLang="zh-CN" sz="2100" b="0" i="1" smtClean="0">
                            <a:latin typeface="Cambria Math" panose="02040503050406030204" pitchFamily="18" charset="0"/>
                          </a:rPr>
                          <m:t>2</m:t>
                        </m:r>
                      </m:sup>
                    </m:sSup>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a14:m>
                <a:r>
                  <a:rPr lang="en-US" altLang="zh-CN" sz="2100" dirty="0"/>
                  <a:t> </a:t>
                </a:r>
                <a:r>
                  <a:rPr lang="zh-CN" altLang="en-US" sz="2100" dirty="0"/>
                  <a:t>，即海森矩阵半正定</a:t>
                </a:r>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r="-4384" b="-12598"/>
                </a:stretch>
              </a:blipFill>
              <a:ln w="28575">
                <a:solidFill>
                  <a:schemeClr val="accent2"/>
                </a:solidFill>
              </a:ln>
            </p:spPr>
            <p:txBody>
              <a:bodyPr/>
              <a:lstStyle/>
              <a:p>
                <a:r>
                  <a:rPr lang="zh-CN" altLang="en-US">
                    <a:noFill/>
                  </a:rPr>
                  <a:t> </a:t>
                </a:r>
              </a:p>
            </p:txBody>
          </p:sp>
        </mc:Fallback>
      </mc:AlternateContent>
      <p:sp>
        <p:nvSpPr>
          <p:cNvPr id="8" name="矩形 7"/>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6319" y="2007890"/>
            <a:ext cx="7338506" cy="415498"/>
          </a:xfrm>
          <a:prstGeom prst="rect">
            <a:avLst/>
          </a:prstGeom>
        </p:spPr>
        <p:txBody>
          <a:bodyPr wrap="square">
            <a:spAutoFit/>
          </a:bodyPr>
          <a:lstStyle/>
          <a:p>
            <a:pPr algn="ctr"/>
            <a:r>
              <a:rPr lang="zh-CN" altLang="en-US" sz="2100" dirty="0"/>
              <a:t>二阶条件</a:t>
            </a:r>
          </a:p>
        </p:txBody>
      </p:sp>
    </p:spTree>
    <p:extLst>
      <p:ext uri="{BB962C8B-B14F-4D97-AF65-F5344CB8AC3E}">
        <p14:creationId xmlns:p14="http://schemas.microsoft.com/office/powerpoint/2010/main" val="2017661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a:t>凸优化问题</a:t>
            </a:r>
          </a:p>
        </p:txBody>
      </p:sp>
      <p:sp>
        <p:nvSpPr>
          <p:cNvPr id="4" name="日期占位符 3"/>
          <p:cNvSpPr>
            <a:spLocks noGrp="1"/>
          </p:cNvSpPr>
          <p:nvPr>
            <p:ph type="dt" sz="half" idx="10"/>
          </p:nvPr>
        </p:nvSpPr>
        <p:spPr/>
        <p:txBody>
          <a:bodyPr/>
          <a:lstStyle/>
          <a:p>
            <a:fld id="{326DA8DF-DC9E-4764-95E1-18B38B1BD12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p:sp>
        <p:nvSpPr>
          <p:cNvPr id="7" name="矩形 6"/>
          <p:cNvSpPr/>
          <p:nvPr/>
        </p:nvSpPr>
        <p:spPr>
          <a:xfrm>
            <a:off x="1738318" y="3060700"/>
            <a:ext cx="5995982" cy="21336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pPr algn="ctr"/>
                <a:r>
                  <a:rPr lang="zh-CN" altLang="en-US" sz="2100" dirty="0"/>
                  <a:t>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pPr/>
                <a14:m>
                  <m:oMathPara xmlns:m="http://schemas.openxmlformats.org/officeDocument/2006/math">
                    <m:oMathParaPr>
                      <m:jc m:val="centerGroup"/>
                    </m:oMathParaPr>
                    <m:oMath xmlns:m="http://schemas.openxmlformats.org/officeDocument/2006/math">
                      <m:sSubSup>
                        <m:sSubSupPr>
                          <m:ctrlPr>
                            <a:rPr lang="en-US" altLang="zh-CN" sz="2100" b="0" i="1" dirty="0" smtClean="0">
                              <a:latin typeface="Cambria Math" panose="02040503050406030204" pitchFamily="18" charset="0"/>
                            </a:rPr>
                          </m:ctrlPr>
                        </m:sSubSupPr>
                        <m:e>
                          <m:r>
                            <a:rPr lang="en-US" altLang="zh-CN" sz="2100" b="1" i="1" dirty="0" smtClean="0">
                              <a:latin typeface="Cambria Math" panose="02040503050406030204" pitchFamily="18" charset="0"/>
                            </a:rPr>
                            <m:t>𝒂</m:t>
                          </m:r>
                        </m:e>
                        <m:sub>
                          <m:r>
                            <a:rPr lang="en-US" altLang="zh-CN" sz="2100" b="0" i="1" dirty="0" smtClean="0">
                              <a:latin typeface="Cambria Math" panose="02040503050406030204" pitchFamily="18" charset="0"/>
                            </a:rPr>
                            <m:t>𝑖</m:t>
                          </m:r>
                        </m:sub>
                        <m:sup>
                          <m:r>
                            <a:rPr lang="en-US" altLang="zh-CN" sz="2100" b="0" i="1" dirty="0" smtClean="0">
                              <a:latin typeface="Cambria Math" panose="02040503050406030204" pitchFamily="18" charset="0"/>
                            </a:rPr>
                            <m:t>⊤</m:t>
                          </m:r>
                        </m:sup>
                      </m:sSubSup>
                      <m:r>
                        <a:rPr lang="en-US" altLang="zh-CN" sz="2100" b="1" i="1" dirty="0"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𝑏</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m:oMathPara>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8318" y="4519742"/>
                <a:ext cx="3055965" cy="415498"/>
              </a:xfrm>
              <a:prstGeom prst="rect">
                <a:avLst/>
              </a:prstGeom>
            </p:spPr>
            <p:txBody>
              <a:bodyPr wrap="none">
                <a:spAutoFit/>
              </a:bodyPr>
              <a:lstStyle/>
              <a:p>
                <a:r>
                  <a:rPr lang="zh-CN" altLang="en-US" sz="2100" dirty="0"/>
                  <a:t>其中</a:t>
                </a:r>
                <a14:m>
                  <m:oMath xmlns:m="http://schemas.openxmlformats.org/officeDocument/2006/math">
                    <m:r>
                      <a:rPr lang="en-US" altLang="zh-CN" sz="2100" i="1" smtClean="0">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a14:m>
                <a:r>
                  <a:rPr lang="zh-CN" altLang="en-US" sz="2100" dirty="0"/>
                  <a:t>是凸函数</a:t>
                </a:r>
              </a:p>
            </p:txBody>
          </p:sp>
        </mc:Choice>
        <mc:Fallback xmlns="">
          <p:sp>
            <p:nvSpPr>
              <p:cNvPr id="9" name="矩形 8"/>
              <p:cNvSpPr>
                <a:spLocks noRot="1" noChangeAspect="1" noMove="1" noResize="1" noEditPoints="1" noAdjustHandles="1" noChangeArrowheads="1" noChangeShapeType="1" noTextEdit="1"/>
              </p:cNvSpPr>
              <p:nvPr/>
            </p:nvSpPr>
            <p:spPr>
              <a:xfrm>
                <a:off x="1738318" y="4519742"/>
                <a:ext cx="3055965" cy="415498"/>
              </a:xfrm>
              <a:prstGeom prst="rect">
                <a:avLst/>
              </a:prstGeom>
              <a:blipFill>
                <a:blip r:embed="rId3"/>
                <a:stretch>
                  <a:fillRect l="-2395" t="-8696" r="-1796" b="-27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892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a:t>凸优化中，局部最优等价于全局最优</a:t>
            </a:r>
          </a:p>
        </p:txBody>
      </p:sp>
      <p:sp>
        <p:nvSpPr>
          <p:cNvPr id="4" name="日期占位符 3"/>
          <p:cNvSpPr>
            <a:spLocks noGrp="1"/>
          </p:cNvSpPr>
          <p:nvPr>
            <p:ph type="dt" sz="half" idx="10"/>
          </p:nvPr>
        </p:nvSpPr>
        <p:spPr/>
        <p:txBody>
          <a:bodyPr/>
          <a:lstStyle/>
          <a:p>
            <a:fld id="{138DA145-BA6D-46C8-BF79-A42128303E71}"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可微凸函数，那么</a:t>
                </a:r>
                <a14:m>
                  <m:oMath xmlns:m="http://schemas.openxmlformats.org/officeDocument/2006/math">
                    <m:r>
                      <a:rPr lang="en-US" altLang="zh-CN" sz="2100" b="0" i="1" smtClean="0">
                        <a:latin typeface="Cambria Math" panose="02040503050406030204" pitchFamily="18" charset="0"/>
                      </a:rPr>
                      <m:t>𝑥</m:t>
                    </m:r>
                  </m:oMath>
                </a14:m>
                <a:r>
                  <a:rPr lang="en-US" altLang="zh-CN" sz="2100" dirty="0"/>
                  <a:t> </a:t>
                </a:r>
                <a:r>
                  <a:rPr lang="zh-CN" altLang="en-US" sz="2100" dirty="0"/>
                  <a:t>是</a:t>
                </a:r>
                <a:r>
                  <a:rPr lang="en-US" altLang="zh-CN" sz="2100" dirty="0"/>
                  <a:t> </a:t>
                </a:r>
                <a14:m>
                  <m:oMath xmlns:m="http://schemas.openxmlformats.org/officeDocument/2006/math">
                    <m:r>
                      <a:rPr lang="en-US" altLang="zh-CN" sz="2100" b="0" i="1" smtClean="0">
                        <a:latin typeface="Cambria Math" panose="02040503050406030204" pitchFamily="18" charset="0"/>
                      </a:rPr>
                      <m:t>𝑓</m:t>
                    </m:r>
                  </m:oMath>
                </a14:m>
                <a:r>
                  <a:rPr lang="zh-CN" altLang="en-US" sz="2100" dirty="0"/>
                  <a:t> 的全局最优当且仅当，</a:t>
                </a:r>
                <a:endParaRPr lang="en-US" altLang="zh-CN" sz="2100" dirty="0"/>
              </a:p>
              <a:p>
                <a:pPr algn="ctr"/>
                <a14:m>
                  <m:oMathPara xmlns:m="http://schemas.openxmlformats.org/officeDocument/2006/math">
                    <m:oMathParaPr>
                      <m:jc m:val="centerGroup"/>
                    </m:oMathParaPr>
                    <m:oMath xmlns:m="http://schemas.openxmlformats.org/officeDocument/2006/math">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i="1">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m:oMathPara>
                </a14:m>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86318" y="3694372"/>
                <a:ext cx="7338507" cy="1440000"/>
              </a:xfrm>
              <a:prstGeom prst="rect">
                <a:avLst/>
              </a:prstGeom>
              <a:solidFill>
                <a:schemeClr val="accent5">
                  <a:lumMod val="20000"/>
                  <a:lumOff val="80000"/>
                </a:schemeClr>
              </a:solidFill>
              <a:ln w="28575">
                <a:solidFill>
                  <a:schemeClr val="accent5"/>
                </a:solidFill>
              </a:ln>
            </p:spPr>
            <p:txBody>
              <a:bodyPr wrap="square" rtlCol="0">
                <a:spAutoFit/>
              </a:bodyPr>
              <a:lstStyle/>
              <a:p>
                <a:r>
                  <a:rPr lang="zh-CN" altLang="en-US" sz="2100" dirty="0"/>
                  <a:t>证明：因为</a:t>
                </a:r>
                <a14:m>
                  <m:oMath xmlns:m="http://schemas.openxmlformats.org/officeDocument/2006/math">
                    <m:r>
                      <a:rPr lang="en-US" altLang="zh-CN" sz="2100">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a14:m>
                <a:r>
                  <a:rPr lang="en-US" altLang="zh-CN" sz="2100" dirty="0"/>
                  <a:t>. </a:t>
                </a:r>
                <a:r>
                  <a:rPr lang="zh-CN" altLang="en-US" sz="2100" dirty="0"/>
                  <a:t>所以</a:t>
                </a:r>
                <a:endParaRPr lang="en-US" altLang="zh-CN" sz="2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86318" y="3694372"/>
                <a:ext cx="7338507" cy="1440000"/>
              </a:xfrm>
              <a:prstGeom prst="rect">
                <a:avLst/>
              </a:prstGeom>
              <a:blipFill>
                <a:blip r:embed="rId3"/>
                <a:stretch>
                  <a:fillRect l="-827" t="-1660"/>
                </a:stretch>
              </a:blipFill>
              <a:ln w="28575">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1364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9018" y="3279136"/>
            <a:ext cx="3798882"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无约束优化：梯度下降</a:t>
                </a:r>
                <a:endParaRPr lang="en-US" altLang="zh-CN" dirty="0"/>
              </a:p>
              <a:p>
                <a:endParaRPr lang="en-US" altLang="zh-CN" dirty="0"/>
              </a:p>
              <a:p>
                <a:r>
                  <a:rPr lang="zh-CN" altLang="en-US" dirty="0"/>
                  <a:t>目标：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7289A07-1507-4208-A3B7-86E85765BE6D}"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347918" y="3460021"/>
                <a:ext cx="3595682" cy="1200329"/>
              </a:xfrm>
              <a:prstGeom prst="rect">
                <a:avLst/>
              </a:prstGeom>
              <a:noFill/>
            </p:spPr>
            <p:txBody>
              <a:bodyPr wrap="square" rtlCol="0">
                <a:spAutoFit/>
              </a:bodyPr>
              <a:lstStyle/>
              <a:p>
                <a:r>
                  <a:rPr lang="en-US" altLang="zh-CN" sz="2400" dirty="0"/>
                  <a:t>while </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𝛿</m:t>
                    </m:r>
                  </m:oMath>
                </a14:m>
                <a:r>
                  <a:rPr lang="zh-CN" altLang="en-US" sz="2400" dirty="0"/>
                  <a:t> </a:t>
                </a:r>
                <a:r>
                  <a:rPr lang="en-US" altLang="zh-CN" sz="2400" dirty="0"/>
                  <a:t>do</a:t>
                </a:r>
              </a:p>
              <a:p>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i="1">
                                <a:latin typeface="Cambria Math" panose="02040503050406030204" pitchFamily="18" charset="0"/>
                              </a:rPr>
                              <m:t>𝑡</m:t>
                            </m:r>
                          </m:sub>
                        </m:sSub>
                      </m:e>
                    </m:d>
                  </m:oMath>
                </a14:m>
                <a:endParaRPr lang="en-US" altLang="zh-CN" sz="2400" dirty="0"/>
              </a:p>
              <a:p>
                <a:r>
                  <a:rPr lang="en-US" altLang="zh-CN" sz="2400" dirty="0"/>
                  <a:t>end while</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347918" y="3460021"/>
                <a:ext cx="3595682" cy="1200329"/>
              </a:xfrm>
              <a:prstGeom prst="rect">
                <a:avLst/>
              </a:prstGeom>
              <a:blipFill>
                <a:blip r:embed="rId3"/>
                <a:stretch>
                  <a:fillRect l="-2542" t="-4082" b="-11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49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人工智能的三个阶段</a:t>
            </a:r>
          </a:p>
        </p:txBody>
      </p:sp>
      <p:sp>
        <p:nvSpPr>
          <p:cNvPr id="3" name="内容占位符 2"/>
          <p:cNvSpPr>
            <a:spLocks noGrp="1"/>
          </p:cNvSpPr>
          <p:nvPr>
            <p:ph idx="1"/>
          </p:nvPr>
        </p:nvSpPr>
        <p:spPr/>
        <p:txBody>
          <a:bodyPr/>
          <a:lstStyle/>
          <a:p>
            <a:r>
              <a:rPr lang="zh-CN" altLang="en-US" dirty="0"/>
              <a:t>让机器具有人类的智能</a:t>
            </a:r>
            <a:endParaRPr lang="en-US" altLang="zh-CN" dirty="0"/>
          </a:p>
          <a:p>
            <a:endParaRPr lang="zh-CN" altLang="en-US" dirty="0"/>
          </a:p>
        </p:txBody>
      </p:sp>
      <p:sp>
        <p:nvSpPr>
          <p:cNvPr id="4" name="日期占位符 3"/>
          <p:cNvSpPr>
            <a:spLocks noGrp="1"/>
          </p:cNvSpPr>
          <p:nvPr>
            <p:ph type="dt" sz="half" idx="10"/>
          </p:nvPr>
        </p:nvSpPr>
        <p:spPr/>
        <p:txBody>
          <a:bodyPr/>
          <a:lstStyle/>
          <a:p>
            <a:fld id="{B9A3C564-D090-4170-B229-CB229BFA7F8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p:graphicFrame>
        <p:nvGraphicFramePr>
          <p:cNvPr id="7" name="图示 6"/>
          <p:cNvGraphicFramePr/>
          <p:nvPr/>
        </p:nvGraphicFramePr>
        <p:xfrm>
          <a:off x="280342" y="2121579"/>
          <a:ext cx="8715374" cy="3382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264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1600" y="2003170"/>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有约束优化：拉格朗日乘子法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引入拉格朗日函数</a:t>
            </a:r>
          </a:p>
        </p:txBody>
      </p:sp>
      <p:sp>
        <p:nvSpPr>
          <p:cNvPr id="4" name="日期占位符 3"/>
          <p:cNvSpPr>
            <a:spLocks noGrp="1"/>
          </p:cNvSpPr>
          <p:nvPr>
            <p:ph type="dt" sz="half" idx="10"/>
          </p:nvPr>
        </p:nvSpPr>
        <p:spPr/>
        <p:txBody>
          <a:bodyPr/>
          <a:lstStyle/>
          <a:p>
            <a:fld id="{DB04F2C2-274A-47D9-A712-7040BF0A27E4}"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370018" y="2191590"/>
                <a:ext cx="63007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1370018" y="2191590"/>
                <a:ext cx="63007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371600" y="4303114"/>
            <a:ext cx="6299200" cy="1655897"/>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1807447" y="4472475"/>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a:p>
                <a:r>
                  <a:rPr lang="zh-CN" altLang="en-US" sz="2100" dirty="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807447" y="4472475"/>
                <a:ext cx="5422900" cy="1236236"/>
              </a:xfrm>
              <a:prstGeom prst="rect">
                <a:avLst/>
              </a:prstGeom>
              <a:blipFill>
                <a:blip r:embed="rId3"/>
                <a:stretch>
                  <a:fillRect l="-1348" b="-8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856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a:xfrm>
            <a:off x="628650" y="3924728"/>
            <a:ext cx="7886700" cy="2489911"/>
          </a:xfrm>
        </p:spPr>
        <p:txBody>
          <a:bodyPr/>
          <a:lstStyle/>
          <a:p>
            <a:r>
              <a:rPr lang="zh-CN" altLang="en-US" dirty="0"/>
              <a:t>有如下结论</a:t>
            </a:r>
          </a:p>
        </p:txBody>
      </p:sp>
      <p:sp>
        <p:nvSpPr>
          <p:cNvPr id="4" name="日期占位符 3"/>
          <p:cNvSpPr>
            <a:spLocks noGrp="1"/>
          </p:cNvSpPr>
          <p:nvPr>
            <p:ph type="dt" sz="half" idx="10"/>
          </p:nvPr>
        </p:nvSpPr>
        <p:spPr/>
        <p:txBody>
          <a:bodyPr/>
          <a:lstStyle/>
          <a:p>
            <a:fld id="{497770C1-4788-4644-8A99-2D9F764B8890}"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p:sp>
        <p:nvSpPr>
          <p:cNvPr id="7" name="矩形 6"/>
          <p:cNvSpPr/>
          <p:nvPr/>
        </p:nvSpPr>
        <p:spPr>
          <a:xfrm>
            <a:off x="1231900" y="1638301"/>
            <a:ext cx="6299200" cy="1859642"/>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1670050" y="2055752"/>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a:p>
                <a:r>
                  <a:rPr lang="zh-CN" altLang="en-US" sz="2100" dirty="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70050" y="2055752"/>
                <a:ext cx="5422900" cy="1236236"/>
              </a:xfrm>
              <a:prstGeom prst="rect">
                <a:avLst/>
              </a:prstGeom>
              <a:blipFill>
                <a:blip r:embed="rId2"/>
                <a:stretch>
                  <a:fillRect l="-1348" b="-8867"/>
                </a:stretch>
              </a:blipFill>
            </p:spPr>
            <p:txBody>
              <a:bodyPr/>
              <a:lstStyle/>
              <a:p>
                <a:r>
                  <a:rPr lang="zh-CN" altLang="en-US">
                    <a:noFill/>
                  </a:rPr>
                  <a:t> </a:t>
                </a:r>
              </a:p>
            </p:txBody>
          </p:sp>
        </mc:Fallback>
      </mc:AlternateContent>
      <p:sp>
        <p:nvSpPr>
          <p:cNvPr id="9" name="矩形 8"/>
          <p:cNvSpPr/>
          <p:nvPr/>
        </p:nvSpPr>
        <p:spPr>
          <a:xfrm>
            <a:off x="1231900" y="4410266"/>
            <a:ext cx="6299200" cy="1370079"/>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2247900" y="4725973"/>
                <a:ext cx="4267200" cy="738664"/>
              </a:xfrm>
              <a:prstGeom prst="rect">
                <a:avLst/>
              </a:prstGeom>
              <a:noFill/>
            </p:spPr>
            <p:txBody>
              <a:bodyPr wrap="square" rtlCol="0">
                <a:spAutoFit/>
              </a:bodyPr>
              <a:lstStyle/>
              <a:p>
                <a14:m>
                  <m:oMath xmlns:m="http://schemas.openxmlformats.org/officeDocument/2006/math">
                    <m:r>
                      <a:rPr lang="en-US" altLang="zh-CN" sz="2100" b="0" i="1" smtClean="0">
                        <a:latin typeface="Cambria Math" panose="02040503050406030204" pitchFamily="18" charset="0"/>
                      </a:rPr>
                      <m:t>∀ </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rPr>
                      <m:t>0</m:t>
                    </m:r>
                  </m:oMath>
                </a14:m>
                <a:r>
                  <a:rPr lang="en-US" altLang="zh-CN" sz="2100" dirty="0"/>
                  <a:t>,</a:t>
                </a:r>
                <a:r>
                  <a:rPr lang="zh-CN" altLang="en-US" sz="2100" dirty="0"/>
                  <a:t> </a:t>
                </a:r>
                <a14:m>
                  <m:oMath xmlns:m="http://schemas.openxmlformats.org/officeDocument/2006/math">
                    <m:r>
                      <a:rPr lang="en-US" altLang="zh-CN" sz="2100" b="1" i="1" dirty="0" smtClean="0">
                        <a:latin typeface="Cambria Math" panose="02040503050406030204" pitchFamily="18" charset="0"/>
                      </a:rPr>
                      <m:t>𝒗</m:t>
                    </m:r>
                  </m:oMath>
                </a14:m>
                <a:r>
                  <a:rPr lang="en-US" altLang="zh-CN" sz="2100" dirty="0"/>
                  <a:t>, </a:t>
                </a:r>
                <a:r>
                  <a:rPr lang="zh-CN" altLang="en-US" sz="2100" dirty="0"/>
                  <a:t>和可行解</a:t>
                </a:r>
                <a14:m>
                  <m:oMath xmlns:m="http://schemas.openxmlformats.org/officeDocument/2006/math">
                    <m:r>
                      <a:rPr lang="en-US" altLang="zh-CN" sz="2100" b="1" i="1" dirty="0" smtClean="0">
                        <a:latin typeface="Cambria Math" panose="02040503050406030204" pitchFamily="18" charset="0"/>
                      </a:rPr>
                      <m:t>𝒙</m:t>
                    </m:r>
                  </m:oMath>
                </a14:m>
                <a:r>
                  <a:rPr lang="en-US" altLang="zh-CN" sz="2100" dirty="0"/>
                  <a:t>, </a:t>
                </a:r>
                <a:r>
                  <a:rPr lang="zh-CN" altLang="en-US" sz="2100" dirty="0"/>
                  <a:t>满足</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zh-CN" altLang="en-US"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47900" y="4725973"/>
                <a:ext cx="4267200" cy="738664"/>
              </a:xfrm>
              <a:prstGeom prst="rect">
                <a:avLst/>
              </a:prstGeom>
              <a:blipFill>
                <a:blip r:embed="rId3"/>
                <a:stretch>
                  <a:fillRect t="-4959" b="-9091"/>
                </a:stretch>
              </a:blipFill>
            </p:spPr>
            <p:txBody>
              <a:bodyPr/>
              <a:lstStyle/>
              <a:p>
                <a:r>
                  <a:rPr lang="zh-CN" altLang="en-US">
                    <a:noFill/>
                  </a:rPr>
                  <a:t> </a:t>
                </a:r>
              </a:p>
            </p:txBody>
          </p:sp>
        </mc:Fallback>
      </mc:AlternateContent>
      <p:sp>
        <p:nvSpPr>
          <p:cNvPr id="11" name="矩形 10"/>
          <p:cNvSpPr/>
          <p:nvPr/>
        </p:nvSpPr>
        <p:spPr>
          <a:xfrm>
            <a:off x="1267308" y="1678623"/>
            <a:ext cx="1800493" cy="415498"/>
          </a:xfrm>
          <a:prstGeom prst="rect">
            <a:avLst/>
          </a:prstGeom>
        </p:spPr>
        <p:txBody>
          <a:bodyPr wrap="none">
            <a:spAutoFit/>
          </a:bodyPr>
          <a:lstStyle/>
          <a:p>
            <a:r>
              <a:rPr lang="zh-CN" altLang="en-US" sz="2100" dirty="0"/>
              <a:t>拉格朗日函数</a:t>
            </a:r>
            <a:endParaRPr lang="en-US" altLang="zh-CN" sz="2100" dirty="0"/>
          </a:p>
        </p:txBody>
      </p:sp>
    </p:spTree>
    <p:extLst>
      <p:ext uri="{BB962C8B-B14F-4D97-AF65-F5344CB8AC3E}">
        <p14:creationId xmlns:p14="http://schemas.microsoft.com/office/powerpoint/2010/main" val="1359698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4" name="日期占位符 3"/>
          <p:cNvSpPr>
            <a:spLocks noGrp="1"/>
          </p:cNvSpPr>
          <p:nvPr>
            <p:ph type="dt" sz="half" idx="10"/>
          </p:nvPr>
        </p:nvSpPr>
        <p:spPr/>
        <p:txBody>
          <a:bodyPr/>
          <a:lstStyle/>
          <a:p>
            <a:fld id="{8A2F963D-331D-47C3-B3BE-74985793B569}"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p:sp>
        <p:nvSpPr>
          <p:cNvPr id="7" name="矩形 6"/>
          <p:cNvSpPr/>
          <p:nvPr/>
        </p:nvSpPr>
        <p:spPr>
          <a:xfrm>
            <a:off x="1701800" y="1968501"/>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00218" y="2156921"/>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00218" y="2156921"/>
                <a:ext cx="59959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701800" y="4014230"/>
            <a:ext cx="6299200" cy="1562100"/>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1700218" y="4113750"/>
                <a:ext cx="6300782" cy="86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lim>
                          </m:limLow>
                        </m:fName>
                        <m:e>
                          <m:r>
                            <a:rPr lang="en-US" altLang="zh-CN" sz="2100" b="0" i="1" smtClean="0">
                              <a:latin typeface="Cambria Math" panose="02040503050406030204" pitchFamily="18" charset="0"/>
                            </a:rPr>
                            <m:t>𝑔</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e>
                      </m:func>
                    </m:oMath>
                  </m:oMathPara>
                </a14:m>
                <a:endParaRPr lang="en-US" altLang="zh-CN" sz="2100" b="0" dirty="0"/>
              </a:p>
              <a:p>
                <a:pPr algn="ctr"/>
                <a:r>
                  <a:rPr lang="zh-CN" altLang="en-US" sz="2100" dirty="0"/>
                  <a:t>𝑠</a:t>
                </a:r>
                <a:r>
                  <a:rPr lang="en-US" altLang="zh-CN" sz="2100" dirty="0"/>
                  <a:t>.</a:t>
                </a:r>
                <a:r>
                  <a:rPr lang="zh-CN" altLang="en-US" sz="2100" dirty="0"/>
                  <a:t>𝑡</a:t>
                </a:r>
                <a:r>
                  <a:rPr lang="en-US" altLang="zh-CN" sz="2100" dirty="0"/>
                  <a:t>.  </a:t>
                </a:r>
                <a14:m>
                  <m:oMath xmlns:m="http://schemas.openxmlformats.org/officeDocument/2006/math">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≽0</m:t>
                    </m:r>
                  </m:oMath>
                </a14:m>
                <a:endParaRPr lang="en-US" altLang="zh-CN" sz="21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00218" y="4113750"/>
                <a:ext cx="6300782" cy="863121"/>
              </a:xfrm>
              <a:prstGeom prst="rect">
                <a:avLst/>
              </a:prstGeom>
              <a:blipFill>
                <a:blip r:embed="rId3"/>
                <a:stretch>
                  <a:fillRect b="-13475"/>
                </a:stretch>
              </a:blipFill>
            </p:spPr>
            <p:txBody>
              <a:bodyPr/>
              <a:lstStyle/>
              <a:p>
                <a:r>
                  <a:rPr lang="zh-CN" altLang="en-US">
                    <a:noFill/>
                  </a:rPr>
                  <a:t> </a:t>
                </a:r>
              </a:p>
            </p:txBody>
          </p:sp>
        </mc:Fallback>
      </mc:AlternateContent>
      <p:sp>
        <p:nvSpPr>
          <p:cNvPr id="11" name="文本框 10"/>
          <p:cNvSpPr txBox="1"/>
          <p:nvPr/>
        </p:nvSpPr>
        <p:spPr>
          <a:xfrm>
            <a:off x="419101" y="2589759"/>
            <a:ext cx="1250550" cy="415498"/>
          </a:xfrm>
          <a:prstGeom prst="rect">
            <a:avLst/>
          </a:prstGeom>
          <a:noFill/>
        </p:spPr>
        <p:txBody>
          <a:bodyPr wrap="square" rtlCol="0">
            <a:spAutoFit/>
          </a:bodyPr>
          <a:lstStyle/>
          <a:p>
            <a:pPr algn="r"/>
            <a:r>
              <a:rPr lang="zh-CN" altLang="en-US" sz="2100" dirty="0">
                <a:solidFill>
                  <a:schemeClr val="accent2"/>
                </a:solidFill>
              </a:rPr>
              <a:t>原问题</a:t>
            </a:r>
          </a:p>
        </p:txBody>
      </p:sp>
      <p:sp>
        <p:nvSpPr>
          <p:cNvPr id="12" name="文本框 11"/>
          <p:cNvSpPr txBox="1"/>
          <p:nvPr/>
        </p:nvSpPr>
        <p:spPr>
          <a:xfrm>
            <a:off x="419101" y="4369314"/>
            <a:ext cx="1250550" cy="415498"/>
          </a:xfrm>
          <a:prstGeom prst="rect">
            <a:avLst/>
          </a:prstGeom>
          <a:noFill/>
        </p:spPr>
        <p:txBody>
          <a:bodyPr wrap="square" rtlCol="0">
            <a:spAutoFit/>
          </a:bodyPr>
          <a:lstStyle/>
          <a:p>
            <a:pPr algn="r"/>
            <a:r>
              <a:rPr lang="zh-CN" altLang="en-US" sz="2100" dirty="0">
                <a:solidFill>
                  <a:schemeClr val="accent5"/>
                </a:solidFill>
              </a:rPr>
              <a:t>对偶问题</a:t>
            </a:r>
            <a:endParaRPr lang="en-US" altLang="zh-CN" sz="2100" dirty="0">
              <a:solidFill>
                <a:schemeClr val="accent5"/>
              </a:solidFill>
            </a:endParaRPr>
          </a:p>
        </p:txBody>
      </p:sp>
      <mc:AlternateContent xmlns:mc="http://schemas.openxmlformats.org/markup-compatibility/2006" xmlns:a14="http://schemas.microsoft.com/office/drawing/2010/main">
        <mc:Choice Requires="a14">
          <p:sp>
            <p:nvSpPr>
              <p:cNvPr id="13" name="矩形 12"/>
              <p:cNvSpPr/>
              <p:nvPr/>
            </p:nvSpPr>
            <p:spPr>
              <a:xfrm>
                <a:off x="1822447" y="5091934"/>
                <a:ext cx="3101234" cy="369332"/>
              </a:xfrm>
              <a:prstGeom prst="rect">
                <a:avLst/>
              </a:prstGeom>
            </p:spPr>
            <p:txBody>
              <a:bodyPr wrap="none">
                <a:spAutoFit/>
              </a:bodyPr>
              <a:lstStyle/>
              <a:p>
                <a:r>
                  <a:rPr lang="zh-CN" altLang="en-US" dirty="0"/>
                  <a:t>其中</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a:latin typeface="Cambria Math" panose="02040503050406030204" pitchFamily="18" charset="0"/>
                              </a:rPr>
                              <m:t>𝒙</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e>
                    </m:func>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22447" y="5091934"/>
                <a:ext cx="3101234" cy="369332"/>
              </a:xfrm>
              <a:prstGeom prst="rect">
                <a:avLst/>
              </a:prstGeom>
              <a:blipFill>
                <a:blip r:embed="rId4"/>
                <a:stretch>
                  <a:fillRect l="-1768" t="-8197" b="-24590"/>
                </a:stretch>
              </a:blipFill>
            </p:spPr>
            <p:txBody>
              <a:bodyPr/>
              <a:lstStyle/>
              <a:p>
                <a:r>
                  <a:rPr lang="zh-CN" altLang="en-US">
                    <a:noFill/>
                  </a:rPr>
                  <a:t> </a:t>
                </a:r>
              </a:p>
            </p:txBody>
          </p:sp>
        </mc:Fallback>
      </mc:AlternateContent>
      <p:sp>
        <p:nvSpPr>
          <p:cNvPr id="14" name="矩形 13"/>
          <p:cNvSpPr/>
          <p:nvPr/>
        </p:nvSpPr>
        <p:spPr>
          <a:xfrm>
            <a:off x="584745" y="4795280"/>
            <a:ext cx="992580" cy="415498"/>
          </a:xfrm>
          <a:prstGeom prst="rect">
            <a:avLst/>
          </a:prstGeom>
        </p:spPr>
        <p:txBody>
          <a:bodyPr wrap="none">
            <a:spAutoFit/>
          </a:bodyPr>
          <a:lstStyle/>
          <a:p>
            <a:pPr algn="r"/>
            <a:r>
              <a:rPr lang="zh-CN" altLang="en-US" sz="2100" dirty="0">
                <a:solidFill>
                  <a:schemeClr val="accent5"/>
                </a:solidFill>
              </a:rPr>
              <a:t>凸优化</a:t>
            </a:r>
          </a:p>
        </p:txBody>
      </p:sp>
    </p:spTree>
    <p:extLst>
      <p:ext uri="{BB962C8B-B14F-4D97-AF65-F5344CB8AC3E}">
        <p14:creationId xmlns:p14="http://schemas.microsoft.com/office/powerpoint/2010/main" val="31651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43064" y="2442601"/>
            <a:ext cx="5565775" cy="917574"/>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假设可行解集为</a:t>
                </a:r>
                <a14:m>
                  <m:oMath xmlns:m="http://schemas.openxmlformats.org/officeDocument/2006/math">
                    <m:r>
                      <a:rPr lang="en-US" altLang="zh-CN" i="1" dirty="0" smtClean="0">
                        <a:latin typeface="Cambria Math" panose="02040503050406030204" pitchFamily="18" charset="0"/>
                      </a:rPr>
                      <m:t>𝐶</m:t>
                    </m:r>
                  </m:oMath>
                </a14:m>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oMath>
                </a14:m>
                <a:r>
                  <a:rPr lang="zh-CN" altLang="en-US" dirty="0"/>
                  <a:t>为原问题最优解，那么满足</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进一步得到弱对偶性</a:t>
                </a:r>
                <a:endParaRPr lang="en-US" altLang="zh-CN" dirty="0"/>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19C132A-9113-4A4B-92A3-9F86D7A521F3}"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12882" y="2671193"/>
                <a:ext cx="5891207" cy="513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i="1">
                                  <a:latin typeface="Cambria Math" panose="02040503050406030204" pitchFamily="18" charset="0"/>
                                </a:rPr>
                                <m:t>𝐶</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a:latin typeface="Cambria Math" panose="02040503050406030204" pitchFamily="18" charset="0"/>
                                </a:rPr>
                                <m:t>𝒙</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412882" y="2671193"/>
                <a:ext cx="5891207" cy="513410"/>
              </a:xfrm>
              <a:prstGeom prst="rect">
                <a:avLst/>
              </a:prstGeom>
              <a:blipFill>
                <a:blip r:embed="rId3"/>
                <a:stretch>
                  <a:fillRect b="-4762"/>
                </a:stretch>
              </a:blipFill>
            </p:spPr>
            <p:txBody>
              <a:bodyPr/>
              <a:lstStyle/>
              <a:p>
                <a:r>
                  <a:rPr lang="zh-CN" altLang="en-US">
                    <a:noFill/>
                  </a:rPr>
                  <a:t> </a:t>
                </a:r>
              </a:p>
            </p:txBody>
          </p:sp>
        </mc:Fallback>
      </mc:AlternateContent>
      <p:sp>
        <p:nvSpPr>
          <p:cNvPr id="9" name="矩形 8"/>
          <p:cNvSpPr/>
          <p:nvPr/>
        </p:nvSpPr>
        <p:spPr>
          <a:xfrm>
            <a:off x="1643063" y="4473583"/>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643063" y="4670728"/>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643063" y="4670728"/>
                <a:ext cx="5565775" cy="53995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897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强对偶性</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AEDE159B-5AB8-4CAE-8BF4-2111CA40131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54</a:t>
            </a:fld>
            <a:endParaRPr lang="zh-CN" altLang="en-US"/>
          </a:p>
        </p:txBody>
      </p:sp>
      <p:sp>
        <p:nvSpPr>
          <p:cNvPr id="8" name="矩形 7"/>
          <p:cNvSpPr/>
          <p:nvPr/>
        </p:nvSpPr>
        <p:spPr>
          <a:xfrm>
            <a:off x="1738318" y="2120801"/>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738318" y="2317946"/>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2317946"/>
                <a:ext cx="5565775" cy="539956"/>
              </a:xfrm>
              <a:prstGeom prst="rect">
                <a:avLst/>
              </a:prstGeom>
              <a:blipFill>
                <a:blip r:embed="rId2"/>
                <a:stretch>
                  <a:fillRect/>
                </a:stretch>
              </a:blipFill>
            </p:spPr>
            <p:txBody>
              <a:bodyPr/>
              <a:lstStyle/>
              <a:p>
                <a:r>
                  <a:rPr lang="zh-CN" altLang="en-US">
                    <a:noFill/>
                  </a:rPr>
                  <a:t> </a:t>
                </a:r>
              </a:p>
            </p:txBody>
          </p:sp>
        </mc:Fallback>
      </mc:AlternateContent>
      <p:sp>
        <p:nvSpPr>
          <p:cNvPr id="10" name="矩形 9"/>
          <p:cNvSpPr/>
          <p:nvPr/>
        </p:nvSpPr>
        <p:spPr>
          <a:xfrm>
            <a:off x="1738317" y="4089115"/>
            <a:ext cx="5565775" cy="95549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原问题为凸优化问题，且可行域中至少有一个点使得不等式约束严格成立</a:t>
            </a:r>
            <a:endParaRPr lang="en-US" altLang="zh-CN" dirty="0">
              <a:solidFill>
                <a:schemeClr val="tx1"/>
              </a:solidFill>
            </a:endParaRPr>
          </a:p>
        </p:txBody>
      </p:sp>
      <p:sp>
        <p:nvSpPr>
          <p:cNvPr id="11" name="矩形 10"/>
          <p:cNvSpPr/>
          <p:nvPr/>
        </p:nvSpPr>
        <p:spPr>
          <a:xfrm>
            <a:off x="1738728" y="3696541"/>
            <a:ext cx="1236236" cy="369332"/>
          </a:xfrm>
          <a:prstGeom prst="rect">
            <a:avLst/>
          </a:prstGeom>
          <a:solidFill>
            <a:schemeClr val="accent2"/>
          </a:solidFill>
          <a:ln w="28575">
            <a:solidFill>
              <a:schemeClr val="accent2"/>
            </a:solidFill>
          </a:ln>
        </p:spPr>
        <p:txBody>
          <a:bodyPr wrap="none">
            <a:spAutoFit/>
          </a:bodyPr>
          <a:lstStyle/>
          <a:p>
            <a:pPr algn="just"/>
            <a:r>
              <a:rPr lang="en-US" altLang="zh-CN" b="1" dirty="0">
                <a:solidFill>
                  <a:schemeClr val="bg1"/>
                </a:solidFill>
              </a:rPr>
              <a:t>Slater</a:t>
            </a:r>
            <a:r>
              <a:rPr lang="zh-CN" altLang="en-US" b="1" dirty="0">
                <a:solidFill>
                  <a:schemeClr val="bg1"/>
                </a:solidFill>
              </a:rPr>
              <a:t>条件</a:t>
            </a:r>
            <a:endParaRPr lang="en-US" altLang="zh-CN" b="1" dirty="0">
              <a:solidFill>
                <a:schemeClr val="bg1"/>
              </a:solidFill>
            </a:endParaRPr>
          </a:p>
        </p:txBody>
      </p:sp>
    </p:spTree>
    <p:extLst>
      <p:ext uri="{BB962C8B-B14F-4D97-AF65-F5344CB8AC3E}">
        <p14:creationId xmlns:p14="http://schemas.microsoft.com/office/powerpoint/2010/main" val="2201733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最优解的必要条件：</a:t>
            </a:r>
            <a:r>
              <a:rPr lang="en-US" altLang="zh-CN" dirty="0"/>
              <a:t>KKT</a:t>
            </a:r>
            <a:r>
              <a:rPr lang="zh-CN" altLang="en-US" dirty="0"/>
              <a:t>条件</a:t>
            </a:r>
          </a:p>
        </p:txBody>
      </p:sp>
      <p:sp>
        <p:nvSpPr>
          <p:cNvPr id="4" name="日期占位符 3"/>
          <p:cNvSpPr>
            <a:spLocks noGrp="1"/>
          </p:cNvSpPr>
          <p:nvPr>
            <p:ph type="dt" sz="half" idx="10"/>
          </p:nvPr>
        </p:nvSpPr>
        <p:spPr/>
        <p:txBody>
          <a:bodyPr/>
          <a:lstStyle/>
          <a:p>
            <a:fld id="{97789B31-676A-4FD7-A376-58FA2B7D32DB}"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55</a:t>
            </a:fld>
            <a:endParaRPr lang="zh-CN" altLang="en-US"/>
          </a:p>
        </p:txBody>
      </p:sp>
      <p:pic>
        <p:nvPicPr>
          <p:cNvPr id="7" name="图片 6"/>
          <p:cNvPicPr>
            <a:picLocks noChangeAspect="1"/>
          </p:cNvPicPr>
          <p:nvPr/>
        </p:nvPicPr>
        <p:blipFill>
          <a:blip r:embed="rId2"/>
          <a:stretch>
            <a:fillRect/>
          </a:stretch>
        </p:blipFill>
        <p:spPr>
          <a:xfrm>
            <a:off x="4280815" y="2085654"/>
            <a:ext cx="4400576" cy="354046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185583" y="3205537"/>
                <a:ext cx="2142959" cy="1734129"/>
              </a:xfrm>
              <a:prstGeom prst="rect">
                <a:avLst/>
              </a:prstGeom>
              <a:solidFill>
                <a:schemeClr val="accent2">
                  <a:lumMod val="20000"/>
                  <a:lumOff val="80000"/>
                </a:schemeClr>
              </a:solidFill>
              <a:ln w="28575">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1" i="1" smtClean="0">
                              <a:latin typeface="Cambria Math" panose="02040503050406030204" pitchFamily="18" charset="0"/>
                            </a:rPr>
                          </m:ctrlPr>
                        </m:sSubPr>
                        <m:e>
                          <m:r>
                            <a:rPr lang="en-US" altLang="zh-CN" sz="2100" b="1">
                              <a:latin typeface="Cambria Math" panose="02040503050406030204" pitchFamily="18" charset="0"/>
                            </a:rPr>
                            <m:t>𝛁</m:t>
                          </m:r>
                        </m:e>
                        <m:sub>
                          <m:r>
                            <a:rPr lang="en-US" altLang="zh-CN" sz="2100" b="1">
                              <a:latin typeface="Cambria Math" panose="02040503050406030204" pitchFamily="18" charset="0"/>
                            </a:rPr>
                            <m:t>𝐱</m:t>
                          </m:r>
                        </m:sub>
                      </m:sSub>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𝟎</m:t>
                      </m:r>
                    </m:oMath>
                  </m:oMathPara>
                </a14:m>
                <a:endParaRPr lang="en-US" altLang="zh-CN" sz="2100" b="1"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a:p>
              <a:p>
                <a:pPr/>
                <a14:m>
                  <m:oMathPara xmlns:m="http://schemas.openxmlformats.org/officeDocument/2006/math">
                    <m:oMathParaPr>
                      <m:jc m:val="centerGroup"/>
                    </m:oMathParaPr>
                    <m:oMath xmlns:m="http://schemas.openxmlformats.org/officeDocument/2006/math">
                      <m:sSub>
                        <m:sSubPr>
                          <m:ctrlPr>
                            <a:rPr lang="en-US" altLang="zh-CN" sz="2100" b="0" i="1" dirty="0" smtClean="0">
                              <a:latin typeface="Cambria Math" panose="02040503050406030204" pitchFamily="18" charset="0"/>
                              <a:ea typeface="Cambria Math" panose="02040503050406030204" pitchFamily="18" charset="0"/>
                            </a:rPr>
                          </m:ctrlPr>
                        </m:sSubPr>
                        <m:e>
                          <m:r>
                            <a:rPr lang="en-US" altLang="zh-CN" sz="2100" i="1" dirty="0" smtClean="0">
                              <a:latin typeface="Cambria Math" panose="02040503050406030204" pitchFamily="18" charset="0"/>
                              <a:ea typeface="Cambria Math" panose="02040503050406030204" pitchFamily="18" charset="0"/>
                            </a:rPr>
                            <m:t>𝜇</m:t>
                          </m:r>
                        </m:e>
                        <m:sub>
                          <m:r>
                            <a:rPr lang="en-US" altLang="zh-CN" sz="2100" b="0" i="1" dirty="0" smtClean="0">
                              <a:latin typeface="Cambria Math" panose="02040503050406030204" pitchFamily="18" charset="0"/>
                              <a:ea typeface="Cambria Math" panose="02040503050406030204" pitchFamily="18" charset="0"/>
                            </a:rPr>
                            <m:t>𝑖</m:t>
                          </m:r>
                        </m:sub>
                      </m:sSub>
                      <m:r>
                        <a:rPr lang="en-US" altLang="zh-CN" sz="2100" b="0" i="1" dirty="0"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m:oMathPara>
                </a14:m>
                <a:endParaRPr lang="en-US" altLang="zh-CN" sz="2100"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𝜇</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185583" y="3205537"/>
                <a:ext cx="2142959" cy="1734129"/>
              </a:xfrm>
              <a:prstGeom prst="rect">
                <a:avLst/>
              </a:prstGeom>
              <a:blipFill>
                <a:blip r:embed="rId3"/>
                <a:stretch>
                  <a:fillRect b="-346"/>
                </a:stretch>
              </a:blipFill>
              <a:ln w="28575">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1351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 </a:t>
                </a:r>
                <a:r>
                  <a:rPr lang="zh-CN" altLang="en-US" dirty="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endParaRPr lang="en-US" altLang="zh-CN" dirty="0"/>
              </a:p>
              <a:p>
                <a:r>
                  <a:rPr lang="en-US" altLang="zh-CN" dirty="0"/>
                  <a:t>2. </a:t>
                </a:r>
                <a:r>
                  <a:rPr lang="zh-CN" altLang="en-US" dirty="0"/>
                  <a:t>书习题</a:t>
                </a:r>
                <a:r>
                  <a:rPr lang="en-US" altLang="zh-CN" dirty="0"/>
                  <a:t>1.2</a:t>
                </a:r>
              </a:p>
              <a:p>
                <a:r>
                  <a:rPr lang="en-US" altLang="zh-CN" dirty="0"/>
                  <a:t>3. </a:t>
                </a:r>
                <a:r>
                  <a:rPr lang="zh-CN" altLang="en-US" dirty="0"/>
                  <a:t>已知随机变量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e>
                    </m:d>
                  </m:oMath>
                </a14:m>
                <a:r>
                  <a:rPr lang="en-US" altLang="zh-CN" dirty="0"/>
                  <a:t>, </a:t>
                </a:r>
                <a:r>
                  <a:rPr lang="zh-CN" altLang="en-US" dirty="0"/>
                  <a:t>计算</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oMath>
                </a14:m>
                <a:endParaRPr lang="en-US" altLang="zh-CN" dirty="0"/>
              </a:p>
              <a:p>
                <a:r>
                  <a:rPr lang="en-US" altLang="zh-CN" dirty="0"/>
                  <a:t>4. </a:t>
                </a:r>
                <a:r>
                  <a:rPr lang="zh-CN" altLang="en-US" dirty="0"/>
                  <a:t>证明范数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oMath>
                </a14:m>
                <a:r>
                  <a:rPr lang="zh-CN" altLang="en-US" dirty="0"/>
                  <a:t>是凸函数</a:t>
                </a:r>
                <a:endParaRPr lang="en-US" altLang="zh-CN" dirty="0"/>
              </a:p>
              <a:p>
                <a:r>
                  <a:rPr lang="en-US" altLang="zh-CN" dirty="0"/>
                  <a:t>5. </a:t>
                </a:r>
                <a:r>
                  <a:rPr lang="zh-CN" altLang="en-US" dirty="0"/>
                  <a:t>证明判定凸函数的</a:t>
                </a:r>
                <a:r>
                  <a:rPr lang="en-US" altLang="zh-CN" dirty="0"/>
                  <a:t>0</a:t>
                </a:r>
                <a:r>
                  <a:rPr lang="zh-CN" altLang="en-US" dirty="0"/>
                  <a:t>阶和</a:t>
                </a:r>
                <a:r>
                  <a:rPr lang="en-US" altLang="zh-CN" dirty="0"/>
                  <a:t>1</a:t>
                </a:r>
                <a:r>
                  <a:rPr lang="zh-CN" altLang="en-US" dirty="0"/>
                  <a:t>阶条件相互等价</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17ACEF-E4D5-4202-8344-A051761096E5}"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613631" y="5035753"/>
                <a:ext cx="6166109" cy="415498"/>
              </a:xfrm>
              <a:prstGeom prst="rect">
                <a:avLst/>
              </a:prstGeom>
            </p:spPr>
            <p:txBody>
              <a:bodyPr wrap="square">
                <a:spAutoFit/>
              </a:bodyPr>
              <a:lstStyle/>
              <a:p>
                <a14:m>
                  <m:oMath xmlns:m="http://schemas.openxmlformats.org/officeDocument/2006/math">
                    <m:r>
                      <a:rPr lang="en-US" altLang="zh-CN" sz="2100" i="1">
                        <a:latin typeface="Cambria Math" panose="02040503050406030204" pitchFamily="18" charset="0"/>
                      </a:rPr>
                      <m:t>∀ </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𝑥</m:t>
                        </m:r>
                      </m:e>
                    </m:d>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613631" y="5035753"/>
                <a:ext cx="6166109" cy="415498"/>
              </a:xfrm>
              <a:prstGeom prst="rect">
                <a:avLst/>
              </a:prstGeom>
              <a:blipFill>
                <a:blip r:embed="rId3"/>
                <a:stretch>
                  <a:fillRect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94691" y="3939589"/>
                <a:ext cx="788670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a:rPr lang="en-US" altLang="zh-CN" sz="2100" i="1" smtClean="0">
                          <a:latin typeface="Cambria Math" panose="02040503050406030204" pitchFamily="18" charset="0"/>
                        </a:rPr>
                        <m:t>𝑥</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𝑦</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i="1">
                          <a:latin typeface="Cambria Math" panose="02040503050406030204" pitchFamily="18" charset="0"/>
                        </a:rPr>
                        <m:t>, </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𝑡𝑥</m:t>
                          </m:r>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𝑡𝑓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94691" y="3939589"/>
                <a:ext cx="7886700" cy="415498"/>
              </a:xfrm>
              <a:prstGeom prst="rect">
                <a:avLst/>
              </a:prstGeom>
              <a:blipFill>
                <a:blip r:embed="rId4"/>
                <a:stretch>
                  <a:fillRect b="-16176"/>
                </a:stretch>
              </a:blipFill>
            </p:spPr>
            <p:txBody>
              <a:bodyPr/>
              <a:lstStyle/>
              <a:p>
                <a:r>
                  <a:rPr lang="zh-CN" altLang="en-US">
                    <a:noFill/>
                  </a:rPr>
                  <a:t> </a:t>
                </a:r>
              </a:p>
            </p:txBody>
          </p:sp>
        </mc:Fallback>
      </mc:AlternateContent>
      <p:sp>
        <p:nvSpPr>
          <p:cNvPr id="9" name="上下箭头 8"/>
          <p:cNvSpPr/>
          <p:nvPr/>
        </p:nvSpPr>
        <p:spPr>
          <a:xfrm>
            <a:off x="4572000" y="4490992"/>
            <a:ext cx="249372" cy="3903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8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人工智能流派</a:t>
            </a:r>
          </a:p>
        </p:txBody>
      </p:sp>
      <p:sp>
        <p:nvSpPr>
          <p:cNvPr id="4" name="日期占位符 3"/>
          <p:cNvSpPr>
            <a:spLocks noGrp="1"/>
          </p:cNvSpPr>
          <p:nvPr>
            <p:ph type="dt" sz="half" idx="10"/>
          </p:nvPr>
        </p:nvSpPr>
        <p:spPr/>
        <p:txBody>
          <a:bodyPr/>
          <a:lstStyle/>
          <a:p>
            <a:fld id="{A8E6A8DF-B2A1-43E1-8FC7-C376E9FDFCB0}"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sp>
        <p:nvSpPr>
          <p:cNvPr id="15" name="矩形 14"/>
          <p:cNvSpPr/>
          <p:nvPr/>
        </p:nvSpPr>
        <p:spPr>
          <a:xfrm>
            <a:off x="1560475" y="3413367"/>
            <a:ext cx="1548000" cy="369332"/>
          </a:xfrm>
          <a:prstGeom prst="rect">
            <a:avLst/>
          </a:prstGeom>
          <a:solidFill>
            <a:schemeClr val="accent2">
              <a:lumMod val="20000"/>
              <a:lumOff val="80000"/>
            </a:schemeClr>
          </a:solidFill>
        </p:spPr>
        <p:txBody>
          <a:bodyPr wrap="none">
            <a:spAutoFit/>
          </a:bodyPr>
          <a:lstStyle/>
          <a:p>
            <a:r>
              <a:rPr lang="zh-CN" altLang="en-US" dirty="0"/>
              <a:t>符号主义学派</a:t>
            </a:r>
          </a:p>
        </p:txBody>
      </p:sp>
      <p:sp>
        <p:nvSpPr>
          <p:cNvPr id="16" name="矩形 15"/>
          <p:cNvSpPr/>
          <p:nvPr/>
        </p:nvSpPr>
        <p:spPr>
          <a:xfrm>
            <a:off x="3761135" y="3413367"/>
            <a:ext cx="1548000" cy="369332"/>
          </a:xfrm>
          <a:prstGeom prst="rect">
            <a:avLst/>
          </a:prstGeom>
          <a:solidFill>
            <a:schemeClr val="accent5">
              <a:lumMod val="20000"/>
              <a:lumOff val="80000"/>
            </a:schemeClr>
          </a:solidFill>
        </p:spPr>
        <p:txBody>
          <a:bodyPr wrap="none">
            <a:spAutoFit/>
          </a:bodyPr>
          <a:lstStyle/>
          <a:p>
            <a:r>
              <a:rPr lang="zh-CN" altLang="en-US" dirty="0"/>
              <a:t>连接主义学派</a:t>
            </a:r>
          </a:p>
        </p:txBody>
      </p:sp>
      <p:sp>
        <p:nvSpPr>
          <p:cNvPr id="17" name="矩形 16"/>
          <p:cNvSpPr/>
          <p:nvPr/>
        </p:nvSpPr>
        <p:spPr>
          <a:xfrm>
            <a:off x="3290334" y="1640798"/>
            <a:ext cx="2492990" cy="369332"/>
          </a:xfrm>
          <a:prstGeom prst="rect">
            <a:avLst/>
          </a:prstGeom>
        </p:spPr>
        <p:txBody>
          <a:bodyPr wrap="none">
            <a:spAutoFit/>
          </a:bodyPr>
          <a:lstStyle/>
          <a:p>
            <a:r>
              <a:rPr lang="zh-CN" altLang="en-US" dirty="0"/>
              <a:t>如何构建一个智能系统</a:t>
            </a:r>
          </a:p>
        </p:txBody>
      </p:sp>
      <p:sp>
        <p:nvSpPr>
          <p:cNvPr id="18" name="矩形 17"/>
          <p:cNvSpPr/>
          <p:nvPr/>
        </p:nvSpPr>
        <p:spPr>
          <a:xfrm>
            <a:off x="5998164" y="3413367"/>
            <a:ext cx="1548000" cy="369332"/>
          </a:xfrm>
          <a:prstGeom prst="rect">
            <a:avLst/>
          </a:prstGeom>
          <a:solidFill>
            <a:schemeClr val="accent6">
              <a:lumMod val="20000"/>
              <a:lumOff val="80000"/>
            </a:schemeClr>
          </a:solidFill>
        </p:spPr>
        <p:txBody>
          <a:bodyPr wrap="none">
            <a:spAutoFit/>
          </a:bodyPr>
          <a:lstStyle/>
          <a:p>
            <a:r>
              <a:rPr lang="zh-CN" altLang="en-US" dirty="0"/>
              <a:t>行为主义学派</a:t>
            </a:r>
          </a:p>
        </p:txBody>
      </p:sp>
      <p:sp>
        <p:nvSpPr>
          <p:cNvPr id="19" name="矩形 18"/>
          <p:cNvSpPr/>
          <p:nvPr/>
        </p:nvSpPr>
        <p:spPr>
          <a:xfrm>
            <a:off x="1647297" y="2445459"/>
            <a:ext cx="1338828" cy="369332"/>
          </a:xfrm>
          <a:prstGeom prst="rect">
            <a:avLst/>
          </a:prstGeom>
        </p:spPr>
        <p:txBody>
          <a:bodyPr wrap="none">
            <a:spAutoFit/>
          </a:bodyPr>
          <a:lstStyle/>
          <a:p>
            <a:r>
              <a:rPr lang="zh-CN" altLang="en-US" dirty="0"/>
              <a:t>模拟人心智</a:t>
            </a:r>
          </a:p>
        </p:txBody>
      </p:sp>
      <p:sp>
        <p:nvSpPr>
          <p:cNvPr id="20" name="矩形 19"/>
          <p:cNvSpPr/>
          <p:nvPr/>
        </p:nvSpPr>
        <p:spPr>
          <a:xfrm>
            <a:off x="3869585" y="2445459"/>
            <a:ext cx="1338828" cy="369332"/>
          </a:xfrm>
          <a:prstGeom prst="rect">
            <a:avLst/>
          </a:prstGeom>
        </p:spPr>
        <p:txBody>
          <a:bodyPr wrap="none">
            <a:spAutoFit/>
          </a:bodyPr>
          <a:lstStyle/>
          <a:p>
            <a:r>
              <a:rPr lang="zh-CN" altLang="en-US" dirty="0"/>
              <a:t>模拟脑结构</a:t>
            </a:r>
          </a:p>
        </p:txBody>
      </p:sp>
      <p:sp>
        <p:nvSpPr>
          <p:cNvPr id="21" name="矩形 20"/>
          <p:cNvSpPr/>
          <p:nvPr/>
        </p:nvSpPr>
        <p:spPr>
          <a:xfrm>
            <a:off x="6091872" y="2445459"/>
            <a:ext cx="1338828" cy="369332"/>
          </a:xfrm>
          <a:prstGeom prst="rect">
            <a:avLst/>
          </a:prstGeom>
        </p:spPr>
        <p:txBody>
          <a:bodyPr wrap="none">
            <a:spAutoFit/>
          </a:bodyPr>
          <a:lstStyle/>
          <a:p>
            <a:r>
              <a:rPr lang="zh-CN" altLang="en-US" dirty="0"/>
              <a:t>模拟人行为</a:t>
            </a:r>
          </a:p>
        </p:txBody>
      </p:sp>
      <p:sp>
        <p:nvSpPr>
          <p:cNvPr id="22" name="文本框 21"/>
          <p:cNvSpPr txBox="1"/>
          <p:nvPr/>
        </p:nvSpPr>
        <p:spPr>
          <a:xfrm>
            <a:off x="1560475" y="4287591"/>
            <a:ext cx="1548000" cy="369332"/>
          </a:xfrm>
          <a:prstGeom prst="rect">
            <a:avLst/>
          </a:prstGeom>
          <a:solidFill>
            <a:schemeClr val="accent2">
              <a:lumMod val="20000"/>
              <a:lumOff val="80000"/>
            </a:schemeClr>
          </a:solidFill>
        </p:spPr>
        <p:txBody>
          <a:bodyPr wrap="square" rtlCol="0">
            <a:spAutoFit/>
          </a:bodyPr>
          <a:lstStyle/>
          <a:p>
            <a:pPr algn="ctr"/>
            <a:r>
              <a:rPr lang="zh-CN" altLang="en-US" dirty="0"/>
              <a:t>知识表示</a:t>
            </a:r>
          </a:p>
        </p:txBody>
      </p:sp>
      <p:sp>
        <p:nvSpPr>
          <p:cNvPr id="23" name="文本框 22"/>
          <p:cNvSpPr txBox="1"/>
          <p:nvPr/>
        </p:nvSpPr>
        <p:spPr>
          <a:xfrm>
            <a:off x="3761135" y="4287591"/>
            <a:ext cx="1548000" cy="369332"/>
          </a:xfrm>
          <a:prstGeom prst="rect">
            <a:avLst/>
          </a:prstGeom>
          <a:solidFill>
            <a:schemeClr val="accent5">
              <a:lumMod val="20000"/>
              <a:lumOff val="80000"/>
            </a:schemeClr>
          </a:solidFill>
        </p:spPr>
        <p:txBody>
          <a:bodyPr wrap="square" rtlCol="0">
            <a:spAutoFit/>
          </a:bodyPr>
          <a:lstStyle/>
          <a:p>
            <a:pPr algn="ctr"/>
            <a:r>
              <a:rPr lang="zh-CN" altLang="en-US" dirty="0"/>
              <a:t>神经网络</a:t>
            </a:r>
          </a:p>
        </p:txBody>
      </p:sp>
      <p:sp>
        <p:nvSpPr>
          <p:cNvPr id="24" name="文本框 23"/>
          <p:cNvSpPr txBox="1"/>
          <p:nvPr/>
        </p:nvSpPr>
        <p:spPr>
          <a:xfrm>
            <a:off x="5998164" y="4287591"/>
            <a:ext cx="1548000" cy="369332"/>
          </a:xfrm>
          <a:prstGeom prst="rect">
            <a:avLst/>
          </a:prstGeom>
          <a:solidFill>
            <a:schemeClr val="accent6">
              <a:lumMod val="20000"/>
              <a:lumOff val="80000"/>
            </a:schemeClr>
          </a:solidFill>
        </p:spPr>
        <p:txBody>
          <a:bodyPr wrap="square" rtlCol="0">
            <a:spAutoFit/>
          </a:bodyPr>
          <a:lstStyle/>
          <a:p>
            <a:pPr algn="ctr"/>
            <a:r>
              <a:rPr lang="zh-CN" altLang="en-US" dirty="0"/>
              <a:t>控制论</a:t>
            </a:r>
          </a:p>
        </p:txBody>
      </p:sp>
      <p:sp>
        <p:nvSpPr>
          <p:cNvPr id="25" name="文本框 24"/>
          <p:cNvSpPr txBox="1"/>
          <p:nvPr/>
        </p:nvSpPr>
        <p:spPr>
          <a:xfrm>
            <a:off x="1560475" y="5161814"/>
            <a:ext cx="1548000" cy="369332"/>
          </a:xfrm>
          <a:prstGeom prst="rect">
            <a:avLst/>
          </a:prstGeom>
          <a:solidFill>
            <a:schemeClr val="accent2">
              <a:lumMod val="20000"/>
              <a:lumOff val="80000"/>
            </a:schemeClr>
          </a:solidFill>
        </p:spPr>
        <p:txBody>
          <a:bodyPr wrap="square" rtlCol="0">
            <a:spAutoFit/>
          </a:bodyPr>
          <a:lstStyle/>
          <a:p>
            <a:pPr algn="ctr"/>
            <a:r>
              <a:rPr lang="zh-CN" altLang="en-US" dirty="0"/>
              <a:t>知识图谱</a:t>
            </a:r>
          </a:p>
        </p:txBody>
      </p:sp>
      <p:sp>
        <p:nvSpPr>
          <p:cNvPr id="26" name="文本框 25"/>
          <p:cNvSpPr txBox="1"/>
          <p:nvPr/>
        </p:nvSpPr>
        <p:spPr>
          <a:xfrm>
            <a:off x="3761135" y="5161814"/>
            <a:ext cx="1548000" cy="369332"/>
          </a:xfrm>
          <a:prstGeom prst="rect">
            <a:avLst/>
          </a:prstGeom>
          <a:solidFill>
            <a:schemeClr val="accent5">
              <a:lumMod val="20000"/>
              <a:lumOff val="80000"/>
            </a:schemeClr>
          </a:solidFill>
        </p:spPr>
        <p:txBody>
          <a:bodyPr wrap="square" rtlCol="0">
            <a:spAutoFit/>
          </a:bodyPr>
          <a:lstStyle/>
          <a:p>
            <a:pPr algn="ctr"/>
            <a:r>
              <a:rPr lang="zh-CN" altLang="en-US" dirty="0"/>
              <a:t>深度学习</a:t>
            </a:r>
          </a:p>
        </p:txBody>
      </p:sp>
      <p:sp>
        <p:nvSpPr>
          <p:cNvPr id="27" name="文本框 26"/>
          <p:cNvSpPr txBox="1"/>
          <p:nvPr/>
        </p:nvSpPr>
        <p:spPr>
          <a:xfrm>
            <a:off x="5998164" y="5161814"/>
            <a:ext cx="1548000" cy="369332"/>
          </a:xfrm>
          <a:prstGeom prst="rect">
            <a:avLst/>
          </a:prstGeom>
          <a:solidFill>
            <a:schemeClr val="accent6">
              <a:lumMod val="20000"/>
              <a:lumOff val="80000"/>
            </a:schemeClr>
          </a:solidFill>
        </p:spPr>
        <p:txBody>
          <a:bodyPr wrap="square" rtlCol="0">
            <a:spAutoFit/>
          </a:bodyPr>
          <a:lstStyle/>
          <a:p>
            <a:pPr algn="ctr"/>
            <a:r>
              <a:rPr lang="zh-CN" altLang="en-US" dirty="0"/>
              <a:t>机器人</a:t>
            </a:r>
          </a:p>
        </p:txBody>
      </p:sp>
      <p:cxnSp>
        <p:nvCxnSpPr>
          <p:cNvPr id="29" name="直接箭头连接符 28"/>
          <p:cNvCxnSpPr>
            <a:stCxn id="19" idx="0"/>
            <a:endCxn id="17" idx="2"/>
          </p:cNvCxnSpPr>
          <p:nvPr/>
        </p:nvCxnSpPr>
        <p:spPr>
          <a:xfrm flipV="1">
            <a:off x="2316711" y="2010130"/>
            <a:ext cx="2220118"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0" idx="0"/>
            <a:endCxn id="17" idx="2"/>
          </p:cNvCxnSpPr>
          <p:nvPr/>
        </p:nvCxnSpPr>
        <p:spPr>
          <a:xfrm flipH="1" flipV="1">
            <a:off x="4536829" y="2010130"/>
            <a:ext cx="2170"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0"/>
            <a:endCxn id="17" idx="2"/>
          </p:cNvCxnSpPr>
          <p:nvPr/>
        </p:nvCxnSpPr>
        <p:spPr>
          <a:xfrm flipH="1" flipV="1">
            <a:off x="4536829" y="2010130"/>
            <a:ext cx="2224457"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flipV="1">
            <a:off x="2129874"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flipV="1">
            <a:off x="4349992"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6574449"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15" idx="2"/>
            <a:endCxn id="22" idx="0"/>
          </p:cNvCxnSpPr>
          <p:nvPr/>
        </p:nvCxnSpPr>
        <p:spPr>
          <a:xfrm>
            <a:off x="233447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25" idx="0"/>
          </p:cNvCxnSpPr>
          <p:nvPr/>
        </p:nvCxnSpPr>
        <p:spPr>
          <a:xfrm>
            <a:off x="233447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2"/>
            <a:endCxn id="23" idx="0"/>
          </p:cNvCxnSpPr>
          <p:nvPr/>
        </p:nvCxnSpPr>
        <p:spPr>
          <a:xfrm>
            <a:off x="453513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3" idx="2"/>
            <a:endCxn id="26" idx="0"/>
          </p:cNvCxnSpPr>
          <p:nvPr/>
        </p:nvCxnSpPr>
        <p:spPr>
          <a:xfrm>
            <a:off x="453513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8" idx="2"/>
            <a:endCxn id="24" idx="0"/>
          </p:cNvCxnSpPr>
          <p:nvPr/>
        </p:nvCxnSpPr>
        <p:spPr>
          <a:xfrm>
            <a:off x="6772164"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4" idx="2"/>
            <a:endCxn id="27" idx="0"/>
          </p:cNvCxnSpPr>
          <p:nvPr/>
        </p:nvCxnSpPr>
        <p:spPr>
          <a:xfrm>
            <a:off x="6772164"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pPr marL="0" indent="0">
              <a:buNone/>
            </a:pPr>
            <a:r>
              <a:rPr lang="en-US" altLang="zh-CN" dirty="0"/>
              <a:t>Learning is any process by which a system improves performance from experience.</a:t>
            </a:r>
          </a:p>
          <a:p>
            <a:pPr marL="0" indent="0">
              <a:buNone/>
            </a:pPr>
            <a:r>
              <a:rPr lang="zh-CN" altLang="en-US" dirty="0"/>
              <a:t>学习是系统从经验中提高性能的任何过程</a:t>
            </a:r>
          </a:p>
        </p:txBody>
      </p:sp>
      <p:sp>
        <p:nvSpPr>
          <p:cNvPr id="4" name="日期占位符 3"/>
          <p:cNvSpPr>
            <a:spLocks noGrp="1"/>
          </p:cNvSpPr>
          <p:nvPr>
            <p:ph type="dt" sz="half" idx="10"/>
          </p:nvPr>
        </p:nvSpPr>
        <p:spPr/>
        <p:txBody>
          <a:bodyPr/>
          <a:lstStyle/>
          <a:p>
            <a:fld id="{DBAC3FFF-4D89-4FDD-8102-2F4704474D6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
        <p:nvSpPr>
          <p:cNvPr id="8" name="矩形 7"/>
          <p:cNvSpPr/>
          <p:nvPr/>
        </p:nvSpPr>
        <p:spPr>
          <a:xfrm>
            <a:off x="905010" y="3401951"/>
            <a:ext cx="4129827" cy="707886"/>
          </a:xfrm>
          <a:prstGeom prst="rect">
            <a:avLst/>
          </a:prstGeom>
        </p:spPr>
        <p:txBody>
          <a:bodyPr wrap="square">
            <a:spAutoFit/>
          </a:bodyPr>
          <a:lstStyle/>
          <a:p>
            <a:pPr algn="r"/>
            <a:r>
              <a:rPr lang="en-US" altLang="zh-CN" sz="2000" dirty="0">
                <a:solidFill>
                  <a:srgbClr val="000000"/>
                </a:solidFill>
                <a:latin typeface="+mj-lt"/>
              </a:rPr>
              <a:t>——Herbert Simon (</a:t>
            </a:r>
            <a:r>
              <a:rPr lang="zh-CN" altLang="en-US" sz="2000" dirty="0">
                <a:solidFill>
                  <a:srgbClr val="000000"/>
                </a:solidFill>
                <a:latin typeface="+mj-lt"/>
              </a:rPr>
              <a:t>司马贺</a:t>
            </a:r>
            <a:r>
              <a:rPr lang="en-US" altLang="zh-CN" sz="2000" dirty="0">
                <a:solidFill>
                  <a:srgbClr val="000000"/>
                </a:solidFill>
                <a:latin typeface="+mj-lt"/>
              </a:rPr>
              <a:t>)</a:t>
            </a:r>
            <a:r>
              <a:rPr lang="en-US" altLang="zh-CN" sz="2000" dirty="0">
                <a:latin typeface="+mj-lt"/>
              </a:rPr>
              <a:t> </a:t>
            </a:r>
            <a:endParaRPr lang="en-US" altLang="zh-CN" sz="2000" dirty="0">
              <a:solidFill>
                <a:srgbClr val="000000"/>
              </a:solidFill>
              <a:latin typeface="+mj-lt"/>
            </a:endParaRPr>
          </a:p>
          <a:p>
            <a:pPr algn="r"/>
            <a:r>
              <a:rPr lang="en-US" altLang="zh-CN" sz="2000" dirty="0">
                <a:solidFill>
                  <a:srgbClr val="000000"/>
                </a:solidFill>
                <a:latin typeface="+mj-lt"/>
              </a:rPr>
              <a:t>Carnegie Mellon University</a:t>
            </a:r>
            <a:r>
              <a:rPr lang="en-US" altLang="zh-CN" sz="2000" dirty="0">
                <a:latin typeface="+mj-lt"/>
              </a:rPr>
              <a:t> </a:t>
            </a:r>
            <a:endParaRPr lang="zh-CN" altLang="en-US" sz="2000" dirty="0">
              <a:latin typeface="+mj-lt"/>
            </a:endParaRPr>
          </a:p>
        </p:txBody>
      </p:sp>
      <p:sp>
        <p:nvSpPr>
          <p:cNvPr id="9" name="矩形 8"/>
          <p:cNvSpPr/>
          <p:nvPr/>
        </p:nvSpPr>
        <p:spPr>
          <a:xfrm>
            <a:off x="509954" y="4129407"/>
            <a:ext cx="4492869" cy="615553"/>
          </a:xfrm>
          <a:prstGeom prst="rect">
            <a:avLst/>
          </a:prstGeom>
        </p:spPr>
        <p:txBody>
          <a:bodyPr wrap="square">
            <a:spAutoFit/>
          </a:bodyPr>
          <a:lstStyle/>
          <a:p>
            <a:pPr algn="r"/>
            <a:r>
              <a:rPr lang="en-US" altLang="zh-CN" sz="2000" dirty="0">
                <a:solidFill>
                  <a:srgbClr val="000000"/>
                </a:solidFill>
                <a:latin typeface="+mj-lt"/>
              </a:rPr>
              <a:t>Turing Award (1975)</a:t>
            </a:r>
            <a:br>
              <a:rPr lang="en-US" altLang="zh-CN" sz="2000" dirty="0">
                <a:solidFill>
                  <a:srgbClr val="000000"/>
                </a:solidFill>
                <a:latin typeface="+mj-lt"/>
              </a:rPr>
            </a:br>
            <a:r>
              <a:rPr lang="en-US" altLang="zh-CN" sz="1400" dirty="0">
                <a:solidFill>
                  <a:srgbClr val="000000"/>
                </a:solidFill>
                <a:latin typeface="+mj-lt"/>
              </a:rPr>
              <a:t>artificial intelligence, the psychology of human cognition</a:t>
            </a:r>
            <a:r>
              <a:rPr lang="en-US" altLang="zh-CN" sz="1400" dirty="0">
                <a:latin typeface="+mj-lt"/>
              </a:rPr>
              <a:t> </a:t>
            </a:r>
            <a:endParaRPr lang="zh-CN" altLang="en-US" sz="1400" dirty="0">
              <a:latin typeface="+mj-lt"/>
            </a:endParaRPr>
          </a:p>
        </p:txBody>
      </p:sp>
      <p:sp>
        <p:nvSpPr>
          <p:cNvPr id="10" name="矩形 9"/>
          <p:cNvSpPr/>
          <p:nvPr/>
        </p:nvSpPr>
        <p:spPr>
          <a:xfrm>
            <a:off x="800099" y="4776474"/>
            <a:ext cx="4202723" cy="615553"/>
          </a:xfrm>
          <a:prstGeom prst="rect">
            <a:avLst/>
          </a:prstGeom>
        </p:spPr>
        <p:txBody>
          <a:bodyPr wrap="square">
            <a:spAutoFit/>
          </a:bodyPr>
          <a:lstStyle/>
          <a:p>
            <a:pPr algn="r"/>
            <a:r>
              <a:rPr lang="en-US" altLang="zh-CN" sz="2000" dirty="0">
                <a:solidFill>
                  <a:srgbClr val="000000"/>
                </a:solidFill>
                <a:latin typeface="+mj-lt"/>
              </a:rPr>
              <a:t>Nobel Prize in Economics (1978)</a:t>
            </a:r>
            <a:br>
              <a:rPr lang="en-US" altLang="zh-CN" sz="2000" dirty="0">
                <a:solidFill>
                  <a:srgbClr val="000000"/>
                </a:solidFill>
                <a:latin typeface="+mj-lt"/>
              </a:rPr>
            </a:br>
            <a:r>
              <a:rPr lang="en-US" altLang="zh-CN" sz="1400" dirty="0">
                <a:solidFill>
                  <a:srgbClr val="000000"/>
                </a:solidFill>
                <a:latin typeface="+mj-lt"/>
              </a:rPr>
              <a:t>decision-making process within economic organizations</a:t>
            </a:r>
            <a:r>
              <a:rPr lang="en-US" altLang="zh-CN" sz="1400" dirty="0">
                <a:latin typeface="+mj-lt"/>
              </a:rPr>
              <a:t> </a:t>
            </a:r>
            <a:endParaRPr lang="zh-CN" altLang="en-US" sz="1400" dirty="0">
              <a:latin typeface="+mj-lt"/>
            </a:endParaRPr>
          </a:p>
        </p:txBody>
      </p:sp>
      <p:pic>
        <p:nvPicPr>
          <p:cNvPr id="11" name="图片 10"/>
          <p:cNvPicPr>
            <a:picLocks noChangeAspect="1"/>
          </p:cNvPicPr>
          <p:nvPr/>
        </p:nvPicPr>
        <p:blipFill>
          <a:blip r:embed="rId3"/>
          <a:stretch>
            <a:fillRect/>
          </a:stretch>
        </p:blipFill>
        <p:spPr>
          <a:xfrm>
            <a:off x="5724028" y="2599778"/>
            <a:ext cx="2255806" cy="3369222"/>
          </a:xfrm>
          <a:prstGeom prst="rect">
            <a:avLst/>
          </a:prstGeom>
        </p:spPr>
      </p:pic>
      <p:sp>
        <p:nvSpPr>
          <p:cNvPr id="12" name="矩形 11"/>
          <p:cNvSpPr/>
          <p:nvPr/>
        </p:nvSpPr>
        <p:spPr>
          <a:xfrm>
            <a:off x="695187" y="2922129"/>
            <a:ext cx="4339650" cy="369332"/>
          </a:xfrm>
          <a:prstGeom prst="rect">
            <a:avLst/>
          </a:prstGeom>
        </p:spPr>
        <p:txBody>
          <a:bodyPr wrap="none">
            <a:spAutoFit/>
          </a:bodyPr>
          <a:lstStyle/>
          <a:p>
            <a:r>
              <a:rPr lang="zh-CN" altLang="en-US" dirty="0"/>
              <a:t>美国著名学者、计算机科学家和心理学家</a:t>
            </a:r>
          </a:p>
        </p:txBody>
      </p:sp>
    </p:spTree>
    <p:extLst>
      <p:ext uri="{BB962C8B-B14F-4D97-AF65-F5344CB8AC3E}">
        <p14:creationId xmlns:p14="http://schemas.microsoft.com/office/powerpoint/2010/main" val="122102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，如果一个计算机程序在某些任务</a:t>
            </a:r>
            <a:r>
              <a:rPr lang="en-US" altLang="zh-CN" dirty="0"/>
              <a:t>T</a:t>
            </a:r>
            <a:r>
              <a:rPr lang="zh-CN" altLang="en-US" dirty="0"/>
              <a:t>上以</a:t>
            </a:r>
            <a:r>
              <a:rPr lang="en-US" altLang="zh-CN" dirty="0"/>
              <a:t>P</a:t>
            </a:r>
            <a:r>
              <a:rPr lang="zh-CN" altLang="en-US" dirty="0"/>
              <a:t>度量的性能随着经验</a:t>
            </a:r>
            <a:r>
              <a:rPr lang="en-US" altLang="zh-CN" dirty="0"/>
              <a:t>E</a:t>
            </a:r>
            <a:r>
              <a:rPr lang="zh-CN" altLang="en-US" dirty="0"/>
              <a:t>的增加而提高，那么我们称这个计算机程序是在从经验</a:t>
            </a:r>
            <a:r>
              <a:rPr lang="en-US" altLang="zh-CN" dirty="0"/>
              <a:t>E</a:t>
            </a:r>
            <a:r>
              <a:rPr lang="zh-CN" altLang="en-US" dirty="0"/>
              <a:t>中学习   </a:t>
            </a:r>
            <a:r>
              <a:rPr lang="en-US" altLang="zh-CN" dirty="0"/>
              <a:t>—— Tom Mitchell</a:t>
            </a:r>
            <a:endParaRPr lang="zh-CN" altLang="en-US" dirty="0"/>
          </a:p>
        </p:txBody>
      </p:sp>
      <p:sp>
        <p:nvSpPr>
          <p:cNvPr id="4" name="日期占位符 3"/>
          <p:cNvSpPr>
            <a:spLocks noGrp="1"/>
          </p:cNvSpPr>
          <p:nvPr>
            <p:ph type="dt" sz="half" idx="10"/>
          </p:nvPr>
        </p:nvSpPr>
        <p:spPr/>
        <p:txBody>
          <a:bodyPr/>
          <a:lstStyle/>
          <a:p>
            <a:fld id="{28E54968-9539-497B-937D-F0BE81DFABCF}"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
        <p:nvSpPr>
          <p:cNvPr id="8" name="矩形 7"/>
          <p:cNvSpPr/>
          <p:nvPr/>
        </p:nvSpPr>
        <p:spPr>
          <a:xfrm>
            <a:off x="2703635" y="2604412"/>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r>
              <a:rPr lang="en-US" altLang="zh-CN" dirty="0"/>
              <a:t>T</a:t>
            </a:r>
            <a:endParaRPr lang="zh-CN" altLang="en-US" dirty="0"/>
          </a:p>
        </p:txBody>
      </p:sp>
      <p:sp>
        <p:nvSpPr>
          <p:cNvPr id="9" name="矩形 8"/>
          <p:cNvSpPr/>
          <p:nvPr/>
        </p:nvSpPr>
        <p:spPr>
          <a:xfrm>
            <a:off x="1181491" y="4248574"/>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经验</a:t>
            </a:r>
            <a:r>
              <a:rPr lang="en-US" altLang="zh-CN" dirty="0"/>
              <a:t>E</a:t>
            </a:r>
            <a:endParaRPr lang="zh-CN" altLang="en-US" dirty="0"/>
          </a:p>
        </p:txBody>
      </p:sp>
      <p:sp>
        <p:nvSpPr>
          <p:cNvPr id="10" name="矩形 9"/>
          <p:cNvSpPr/>
          <p:nvPr/>
        </p:nvSpPr>
        <p:spPr>
          <a:xfrm>
            <a:off x="4362645" y="4248574"/>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度量</a:t>
            </a:r>
            <a:r>
              <a:rPr lang="en-US" altLang="zh-CN" dirty="0"/>
              <a:t>P</a:t>
            </a:r>
            <a:endParaRPr lang="zh-CN" altLang="en-US" dirty="0"/>
          </a:p>
        </p:txBody>
      </p:sp>
      <p:cxnSp>
        <p:nvCxnSpPr>
          <p:cNvPr id="14" name="肘形连接符 13"/>
          <p:cNvCxnSpPr>
            <a:stCxn id="9" idx="0"/>
            <a:endCxn id="8" idx="1"/>
          </p:cNvCxnSpPr>
          <p:nvPr/>
        </p:nvCxnSpPr>
        <p:spPr>
          <a:xfrm rot="5400000" flipH="1" flipV="1">
            <a:off x="1557900" y="3102839"/>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1"/>
            <a:endCxn id="9" idx="3"/>
          </p:cNvCxnSpPr>
          <p:nvPr/>
        </p:nvCxnSpPr>
        <p:spPr>
          <a:xfrm flipH="1">
            <a:off x="2078306" y="4675001"/>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2"/>
            <a:endCxn id="9" idx="3"/>
          </p:cNvCxnSpPr>
          <p:nvPr/>
        </p:nvCxnSpPr>
        <p:spPr>
          <a:xfrm rot="5400000">
            <a:off x="2006308" y="3529265"/>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3"/>
            <a:endCxn id="10" idx="0"/>
          </p:cNvCxnSpPr>
          <p:nvPr/>
        </p:nvCxnSpPr>
        <p:spPr>
          <a:xfrm>
            <a:off x="3600450" y="3030839"/>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250" y="3137324"/>
            <a:ext cx="645648" cy="369332"/>
          </a:xfrm>
          <a:prstGeom prst="rect">
            <a:avLst/>
          </a:prstGeom>
          <a:noFill/>
        </p:spPr>
        <p:txBody>
          <a:bodyPr wrap="square" rtlCol="0">
            <a:spAutoFit/>
          </a:bodyPr>
          <a:lstStyle/>
          <a:p>
            <a:r>
              <a:rPr lang="zh-CN" altLang="en-US" dirty="0"/>
              <a:t>处理</a:t>
            </a:r>
          </a:p>
        </p:txBody>
      </p:sp>
      <p:sp>
        <p:nvSpPr>
          <p:cNvPr id="22" name="文本框 21"/>
          <p:cNvSpPr txBox="1"/>
          <p:nvPr/>
        </p:nvSpPr>
        <p:spPr>
          <a:xfrm>
            <a:off x="4876800" y="3085709"/>
            <a:ext cx="645648" cy="369332"/>
          </a:xfrm>
          <a:prstGeom prst="rect">
            <a:avLst/>
          </a:prstGeom>
          <a:noFill/>
        </p:spPr>
        <p:txBody>
          <a:bodyPr wrap="square" rtlCol="0">
            <a:spAutoFit/>
          </a:bodyPr>
          <a:lstStyle/>
          <a:p>
            <a:r>
              <a:rPr lang="zh-CN" altLang="en-US" dirty="0"/>
              <a:t>度量</a:t>
            </a:r>
          </a:p>
        </p:txBody>
      </p:sp>
      <p:sp>
        <p:nvSpPr>
          <p:cNvPr id="23" name="文本框 22"/>
          <p:cNvSpPr txBox="1"/>
          <p:nvPr/>
        </p:nvSpPr>
        <p:spPr>
          <a:xfrm>
            <a:off x="2840501" y="4732095"/>
            <a:ext cx="645648" cy="369332"/>
          </a:xfrm>
          <a:prstGeom prst="rect">
            <a:avLst/>
          </a:prstGeom>
          <a:noFill/>
        </p:spPr>
        <p:txBody>
          <a:bodyPr wrap="square" rtlCol="0">
            <a:spAutoFit/>
          </a:bodyPr>
          <a:lstStyle/>
          <a:p>
            <a:r>
              <a:rPr lang="zh-CN" altLang="en-US" dirty="0"/>
              <a:t>改进</a:t>
            </a:r>
          </a:p>
        </p:txBody>
      </p:sp>
      <p:sp>
        <p:nvSpPr>
          <p:cNvPr id="24" name="文本框 23"/>
          <p:cNvSpPr txBox="1"/>
          <p:nvPr/>
        </p:nvSpPr>
        <p:spPr>
          <a:xfrm>
            <a:off x="1076325" y="5547827"/>
            <a:ext cx="7639050" cy="646331"/>
          </a:xfrm>
          <a:prstGeom prst="rect">
            <a:avLst/>
          </a:prstGeom>
          <a:noFill/>
        </p:spPr>
        <p:txBody>
          <a:bodyPr wrap="square" rtlCol="0">
            <a:spAutoFit/>
          </a:bodyPr>
          <a:lstStyle/>
          <a:p>
            <a:r>
              <a:rPr lang="zh-CN" altLang="en-US" dirty="0"/>
              <a:t>机器学习致力于研究如何通过计算的手段，利用经验来改善系统自身的性能，从而在计算机上从数据中产生“模型”，用于对新的情况给出判断。</a:t>
            </a:r>
          </a:p>
        </p:txBody>
      </p:sp>
      <p:pic>
        <p:nvPicPr>
          <p:cNvPr id="25" name="图片 24"/>
          <p:cNvPicPr>
            <a:picLocks noChangeAspect="1"/>
          </p:cNvPicPr>
          <p:nvPr/>
        </p:nvPicPr>
        <p:blipFill>
          <a:blip r:embed="rId2"/>
          <a:stretch>
            <a:fillRect/>
          </a:stretch>
        </p:blipFill>
        <p:spPr>
          <a:xfrm>
            <a:off x="5808587" y="2527469"/>
            <a:ext cx="2782963" cy="2782963"/>
          </a:xfrm>
          <a:prstGeom prst="rect">
            <a:avLst/>
          </a:prstGeom>
        </p:spPr>
      </p:pic>
    </p:spTree>
    <p:extLst>
      <p:ext uri="{BB962C8B-B14F-4D97-AF65-F5344CB8AC3E}">
        <p14:creationId xmlns:p14="http://schemas.microsoft.com/office/powerpoint/2010/main" val="3391575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91318" y="5251911"/>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矩形 32"/>
          <p:cNvSpPr/>
          <p:nvPr/>
        </p:nvSpPr>
        <p:spPr>
          <a:xfrm>
            <a:off x="4791318" y="4830305"/>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矩形 33"/>
          <p:cNvSpPr/>
          <p:nvPr/>
        </p:nvSpPr>
        <p:spPr>
          <a:xfrm>
            <a:off x="4791318" y="4407570"/>
            <a:ext cx="3994831" cy="39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91318" y="3083193"/>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矩形 24"/>
          <p:cNvSpPr/>
          <p:nvPr/>
        </p:nvSpPr>
        <p:spPr>
          <a:xfrm>
            <a:off x="4791318" y="2657503"/>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矩形 23"/>
          <p:cNvSpPr/>
          <p:nvPr/>
        </p:nvSpPr>
        <p:spPr>
          <a:xfrm>
            <a:off x="4791318" y="2044262"/>
            <a:ext cx="3994831" cy="578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9164" y="3979317"/>
            <a:ext cx="1828111" cy="377818"/>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a:xfrm>
            <a:off x="4766795" y="2034894"/>
            <a:ext cx="4019355" cy="1521444"/>
          </a:xfrm>
          <a:ln>
            <a:noFill/>
          </a:ln>
        </p:spPr>
        <p:txBody>
          <a:bodyPr/>
          <a:lstStyle/>
          <a:p>
            <a:r>
              <a:rPr lang="en-US" altLang="zh-CN" dirty="0">
                <a:solidFill>
                  <a:schemeClr val="bg1"/>
                </a:solidFill>
              </a:rPr>
              <a:t>T</a:t>
            </a:r>
            <a:r>
              <a:rPr lang="zh-CN" altLang="en-US" dirty="0">
                <a:solidFill>
                  <a:schemeClr val="bg1"/>
                </a:solidFill>
              </a:rPr>
              <a:t>：将电子邮件分类为垃圾邮件或合法邮件</a:t>
            </a:r>
            <a:endParaRPr lang="en-US" altLang="zh-CN" dirty="0">
              <a:solidFill>
                <a:schemeClr val="bg1"/>
              </a:solidFill>
            </a:endParaRPr>
          </a:p>
          <a:p>
            <a:r>
              <a:rPr lang="en-US" altLang="zh-CN" dirty="0">
                <a:solidFill>
                  <a:schemeClr val="bg1"/>
                </a:solidFill>
              </a:rPr>
              <a:t>P</a:t>
            </a:r>
            <a:r>
              <a:rPr lang="zh-CN" altLang="en-US" dirty="0">
                <a:solidFill>
                  <a:schemeClr val="bg1"/>
                </a:solidFill>
              </a:rPr>
              <a:t>：被分类会垃圾邮件的比例</a:t>
            </a:r>
            <a:endParaRPr lang="en-US" altLang="zh-CN" dirty="0">
              <a:solidFill>
                <a:schemeClr val="bg1"/>
              </a:solidFill>
            </a:endParaRPr>
          </a:p>
          <a:p>
            <a:r>
              <a:rPr lang="en-US" altLang="zh-CN" dirty="0">
                <a:solidFill>
                  <a:schemeClr val="bg1"/>
                </a:solidFill>
              </a:rPr>
              <a:t>E</a:t>
            </a:r>
            <a:r>
              <a:rPr lang="zh-CN" altLang="en-US" dirty="0">
                <a:solidFill>
                  <a:schemeClr val="bg1"/>
                </a:solidFill>
              </a:rPr>
              <a:t>：邮件数据库和人工标记</a:t>
            </a:r>
          </a:p>
        </p:txBody>
      </p:sp>
      <p:sp>
        <p:nvSpPr>
          <p:cNvPr id="4" name="日期占位符 3"/>
          <p:cNvSpPr>
            <a:spLocks noGrp="1"/>
          </p:cNvSpPr>
          <p:nvPr>
            <p:ph type="dt" sz="half" idx="10"/>
          </p:nvPr>
        </p:nvSpPr>
        <p:spPr/>
        <p:txBody>
          <a:bodyPr/>
          <a:lstStyle/>
          <a:p>
            <a:fld id="{772FA64A-E0B6-48A9-AE2F-3B4788127D82}" type="datetime1">
              <a:rPr lang="zh-CN" altLang="en-US" smtClean="0"/>
              <a:t>2022/11/6</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p:sp>
        <p:nvSpPr>
          <p:cNvPr id="7" name="矩形 6"/>
          <p:cNvSpPr/>
          <p:nvPr/>
        </p:nvSpPr>
        <p:spPr>
          <a:xfrm>
            <a:off x="1820985" y="2470638"/>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r>
              <a:rPr lang="en-US" altLang="zh-CN" dirty="0"/>
              <a:t>T</a:t>
            </a:r>
            <a:endParaRPr lang="zh-CN" altLang="en-US" dirty="0"/>
          </a:p>
        </p:txBody>
      </p:sp>
      <p:sp>
        <p:nvSpPr>
          <p:cNvPr id="8" name="矩形 7"/>
          <p:cNvSpPr/>
          <p:nvPr/>
        </p:nvSpPr>
        <p:spPr>
          <a:xfrm>
            <a:off x="298841" y="4114800"/>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经验</a:t>
            </a:r>
            <a:r>
              <a:rPr lang="en-US" altLang="zh-CN" dirty="0"/>
              <a:t>E</a:t>
            </a:r>
            <a:endParaRPr lang="zh-CN" altLang="en-US" dirty="0"/>
          </a:p>
        </p:txBody>
      </p:sp>
      <p:sp>
        <p:nvSpPr>
          <p:cNvPr id="9" name="矩形 8"/>
          <p:cNvSpPr/>
          <p:nvPr/>
        </p:nvSpPr>
        <p:spPr>
          <a:xfrm>
            <a:off x="3479995" y="4114800"/>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度量</a:t>
            </a:r>
            <a:r>
              <a:rPr lang="en-US" altLang="zh-CN" dirty="0"/>
              <a:t>P</a:t>
            </a:r>
            <a:endParaRPr lang="zh-CN" altLang="en-US" dirty="0"/>
          </a:p>
        </p:txBody>
      </p:sp>
      <p:cxnSp>
        <p:nvCxnSpPr>
          <p:cNvPr id="10" name="肘形连接符 9"/>
          <p:cNvCxnSpPr>
            <a:stCxn id="8" idx="0"/>
            <a:endCxn id="7" idx="1"/>
          </p:cNvCxnSpPr>
          <p:nvPr/>
        </p:nvCxnSpPr>
        <p:spPr>
          <a:xfrm rot="5400000" flipH="1" flipV="1">
            <a:off x="675250" y="2969065"/>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9" idx="1"/>
            <a:endCxn id="8" idx="3"/>
          </p:cNvCxnSpPr>
          <p:nvPr/>
        </p:nvCxnSpPr>
        <p:spPr>
          <a:xfrm flipH="1">
            <a:off x="1195656" y="4541227"/>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7" idx="2"/>
            <a:endCxn id="8" idx="3"/>
          </p:cNvCxnSpPr>
          <p:nvPr/>
        </p:nvCxnSpPr>
        <p:spPr>
          <a:xfrm rot="5400000">
            <a:off x="1123658" y="3395491"/>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3"/>
            <a:endCxn id="9" idx="0"/>
          </p:cNvCxnSpPr>
          <p:nvPr/>
        </p:nvCxnSpPr>
        <p:spPr>
          <a:xfrm>
            <a:off x="2717800" y="2897065"/>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600" y="3003550"/>
            <a:ext cx="645648" cy="369332"/>
          </a:xfrm>
          <a:prstGeom prst="rect">
            <a:avLst/>
          </a:prstGeom>
          <a:noFill/>
        </p:spPr>
        <p:txBody>
          <a:bodyPr wrap="square" rtlCol="0">
            <a:spAutoFit/>
          </a:bodyPr>
          <a:lstStyle/>
          <a:p>
            <a:r>
              <a:rPr lang="zh-CN" altLang="en-US" dirty="0"/>
              <a:t>处理</a:t>
            </a:r>
          </a:p>
        </p:txBody>
      </p:sp>
      <p:sp>
        <p:nvSpPr>
          <p:cNvPr id="15" name="文本框 14"/>
          <p:cNvSpPr txBox="1"/>
          <p:nvPr/>
        </p:nvSpPr>
        <p:spPr>
          <a:xfrm>
            <a:off x="3994150" y="2951935"/>
            <a:ext cx="645648" cy="369332"/>
          </a:xfrm>
          <a:prstGeom prst="rect">
            <a:avLst/>
          </a:prstGeom>
          <a:noFill/>
        </p:spPr>
        <p:txBody>
          <a:bodyPr wrap="square" rtlCol="0">
            <a:spAutoFit/>
          </a:bodyPr>
          <a:lstStyle/>
          <a:p>
            <a:r>
              <a:rPr lang="zh-CN" altLang="en-US" dirty="0"/>
              <a:t>度量</a:t>
            </a:r>
          </a:p>
        </p:txBody>
      </p:sp>
      <p:sp>
        <p:nvSpPr>
          <p:cNvPr id="16" name="文本框 15"/>
          <p:cNvSpPr txBox="1"/>
          <p:nvPr/>
        </p:nvSpPr>
        <p:spPr>
          <a:xfrm>
            <a:off x="1957851" y="4598321"/>
            <a:ext cx="645648" cy="369332"/>
          </a:xfrm>
          <a:prstGeom prst="rect">
            <a:avLst/>
          </a:prstGeom>
          <a:noFill/>
        </p:spPr>
        <p:txBody>
          <a:bodyPr wrap="square" rtlCol="0">
            <a:spAutoFit/>
          </a:bodyPr>
          <a:lstStyle/>
          <a:p>
            <a:r>
              <a:rPr lang="zh-CN" altLang="en-US" dirty="0"/>
              <a:t>改进</a:t>
            </a:r>
          </a:p>
        </p:txBody>
      </p:sp>
      <p:sp>
        <p:nvSpPr>
          <p:cNvPr id="17" name="内容占位符 2"/>
          <p:cNvSpPr txBox="1">
            <a:spLocks/>
          </p:cNvSpPr>
          <p:nvPr/>
        </p:nvSpPr>
        <p:spPr>
          <a:xfrm>
            <a:off x="4766795" y="4438460"/>
            <a:ext cx="4019355" cy="15214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solidFill>
                  <a:schemeClr val="bg1"/>
                </a:solidFill>
              </a:rPr>
              <a:t>T</a:t>
            </a:r>
            <a:r>
              <a:rPr lang="zh-CN" altLang="en-US" dirty="0">
                <a:solidFill>
                  <a:schemeClr val="bg1"/>
                </a:solidFill>
              </a:rPr>
              <a:t>：识别手写字符</a:t>
            </a:r>
            <a:endParaRPr lang="en-US" altLang="zh-CN" dirty="0">
              <a:solidFill>
                <a:schemeClr val="bg1"/>
              </a:solidFill>
            </a:endParaRPr>
          </a:p>
          <a:p>
            <a:r>
              <a:rPr lang="en-US" altLang="zh-CN" dirty="0">
                <a:solidFill>
                  <a:schemeClr val="bg1"/>
                </a:solidFill>
              </a:rPr>
              <a:t>P</a:t>
            </a:r>
            <a:r>
              <a:rPr lang="zh-CN" altLang="en-US" dirty="0">
                <a:solidFill>
                  <a:schemeClr val="bg1"/>
                </a:solidFill>
              </a:rPr>
              <a:t>：有多少比例字符被识别</a:t>
            </a:r>
            <a:endParaRPr lang="en-US" altLang="zh-CN" dirty="0">
              <a:solidFill>
                <a:schemeClr val="bg1"/>
              </a:solidFill>
            </a:endParaRPr>
          </a:p>
          <a:p>
            <a:r>
              <a:rPr lang="en-US" altLang="zh-CN" dirty="0">
                <a:solidFill>
                  <a:schemeClr val="bg1"/>
                </a:solidFill>
              </a:rPr>
              <a:t>E</a:t>
            </a:r>
            <a:r>
              <a:rPr lang="zh-CN" altLang="en-US" dirty="0">
                <a:solidFill>
                  <a:schemeClr val="bg1"/>
                </a:solidFill>
              </a:rPr>
              <a:t>：手写字符数据库和人工标记</a:t>
            </a:r>
          </a:p>
        </p:txBody>
      </p:sp>
      <p:sp>
        <p:nvSpPr>
          <p:cNvPr id="18" name="矩形 17"/>
          <p:cNvSpPr/>
          <p:nvPr/>
        </p:nvSpPr>
        <p:spPr>
          <a:xfrm>
            <a:off x="4739165" y="1971788"/>
            <a:ext cx="4146352" cy="154800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9" name="矩形 18"/>
          <p:cNvSpPr/>
          <p:nvPr/>
        </p:nvSpPr>
        <p:spPr>
          <a:xfrm>
            <a:off x="4739165" y="4355120"/>
            <a:ext cx="4146352" cy="137512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1" name="文本框 20"/>
          <p:cNvSpPr txBox="1"/>
          <p:nvPr/>
        </p:nvSpPr>
        <p:spPr>
          <a:xfrm>
            <a:off x="4739166" y="3979317"/>
            <a:ext cx="1828110" cy="400110"/>
          </a:xfrm>
          <a:prstGeom prst="rect">
            <a:avLst/>
          </a:prstGeom>
          <a:noFill/>
        </p:spPr>
        <p:txBody>
          <a:bodyPr wrap="square" rtlCol="0">
            <a:spAutoFit/>
          </a:bodyPr>
          <a:lstStyle/>
          <a:p>
            <a:r>
              <a:rPr lang="zh-CN" altLang="en-US" sz="2000" dirty="0"/>
              <a:t>光学字符识别</a:t>
            </a:r>
          </a:p>
        </p:txBody>
      </p:sp>
      <p:sp>
        <p:nvSpPr>
          <p:cNvPr id="23" name="矩形 22"/>
          <p:cNvSpPr/>
          <p:nvPr/>
        </p:nvSpPr>
        <p:spPr>
          <a:xfrm>
            <a:off x="4739164" y="1595584"/>
            <a:ext cx="1798795" cy="376512"/>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39165" y="1587964"/>
            <a:ext cx="1798794" cy="400110"/>
          </a:xfrm>
          <a:prstGeom prst="rect">
            <a:avLst/>
          </a:prstGeom>
          <a:noFill/>
          <a:ln>
            <a:noFill/>
          </a:ln>
        </p:spPr>
        <p:txBody>
          <a:bodyPr wrap="square" rtlCol="0">
            <a:spAutoFit/>
          </a:bodyPr>
          <a:lstStyle/>
          <a:p>
            <a:r>
              <a:rPr lang="zh-CN" altLang="en-US" sz="2000" dirty="0"/>
              <a:t>邮件分类</a:t>
            </a:r>
          </a:p>
        </p:txBody>
      </p:sp>
      <p:pic>
        <p:nvPicPr>
          <p:cNvPr id="35" name="图片 34"/>
          <p:cNvPicPr>
            <a:picLocks noChangeAspect="1"/>
          </p:cNvPicPr>
          <p:nvPr/>
        </p:nvPicPr>
        <p:blipFill rotWithShape="1">
          <a:blip r:embed="rId2"/>
          <a:srcRect l="10647" t="7191" r="6894" b="7968"/>
          <a:stretch/>
        </p:blipFill>
        <p:spPr>
          <a:xfrm>
            <a:off x="2396790" y="5042680"/>
            <a:ext cx="2241615" cy="1736462"/>
          </a:xfrm>
          <a:prstGeom prst="rect">
            <a:avLst/>
          </a:prstGeom>
        </p:spPr>
      </p:pic>
    </p:spTree>
    <p:extLst>
      <p:ext uri="{BB962C8B-B14F-4D97-AF65-F5344CB8AC3E}">
        <p14:creationId xmlns:p14="http://schemas.microsoft.com/office/powerpoint/2010/main" val="14365087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3831</TotalTime>
  <Words>4148</Words>
  <Application>Microsoft Office PowerPoint</Application>
  <PresentationFormat>全屏显示(4:3)</PresentationFormat>
  <Paragraphs>719</Paragraphs>
  <Slides>56</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6" baseType="lpstr">
      <vt:lpstr>等线</vt:lpstr>
      <vt:lpstr>微软雅黑</vt:lpstr>
      <vt:lpstr>幼圆</vt:lpstr>
      <vt:lpstr>Arial</vt:lpstr>
      <vt:lpstr>Cambria Math</vt:lpstr>
      <vt:lpstr>Palatino Linotype</vt:lpstr>
      <vt:lpstr>Times New Roman</vt:lpstr>
      <vt:lpstr>Verdana</vt:lpstr>
      <vt:lpstr>Office 主题​​</vt:lpstr>
      <vt:lpstr>Equation</vt:lpstr>
      <vt:lpstr>第一章：简介</vt:lpstr>
      <vt:lpstr>课程安排与考核方式</vt:lpstr>
      <vt:lpstr>弱人工智能 VS 强人工智能</vt:lpstr>
      <vt:lpstr>图灵测试</vt:lpstr>
      <vt:lpstr>人工智能的三个阶段</vt:lpstr>
      <vt:lpstr>人工智能流派</vt:lpstr>
      <vt:lpstr>什么是机器学习</vt:lpstr>
      <vt:lpstr>什么是机器学习</vt:lpstr>
      <vt:lpstr>什么是机器学习</vt:lpstr>
      <vt:lpstr>什么是机器学习</vt:lpstr>
      <vt:lpstr>什么是机器学习</vt:lpstr>
      <vt:lpstr>机器学习是什么</vt:lpstr>
      <vt:lpstr>典型机器学习过程</vt:lpstr>
      <vt:lpstr>机器学习的基本概念—数据（经验E）</vt:lpstr>
      <vt:lpstr>机器学习的基本概念—任务T</vt:lpstr>
      <vt:lpstr>机器学习的基本概念—任务T</vt:lpstr>
      <vt:lpstr>机器学习的基本概念—泛化能力</vt:lpstr>
      <vt:lpstr>机器学习的基本概念—假设空间</vt:lpstr>
      <vt:lpstr>机器学习的基本概念—归纳偏好</vt:lpstr>
      <vt:lpstr>机器学习的基本概念—归纳偏好</vt:lpstr>
      <vt:lpstr>机器学习的基本概念—NFL</vt:lpstr>
      <vt:lpstr>机器学习的基本概念—NFL</vt:lpstr>
      <vt:lpstr>机器学习的基本概念—NFL</vt:lpstr>
      <vt:lpstr>机器学习发展历程—推理期</vt:lpstr>
      <vt:lpstr>机器学习发展历程—知识期</vt:lpstr>
      <vt:lpstr>机器学习发展历程</vt:lpstr>
      <vt:lpstr>机器学习取得了巨大的进展</vt:lpstr>
      <vt:lpstr>人工智能取得了巨大的进展</vt:lpstr>
      <vt:lpstr>机器学习的部分数学基础</vt:lpstr>
      <vt:lpstr>机器学习的部分数学基础—矩阵</vt:lpstr>
      <vt:lpstr>机器学习的部分数学基础—矩阵导数</vt:lpstr>
      <vt:lpstr>机器学习的部分数学基础—矩阵导数</vt:lpstr>
      <vt:lpstr>机器学习的部分数学基础—特征值分解</vt:lpstr>
      <vt:lpstr>机器学习的部分数学基础—奇异值分解</vt:lpstr>
      <vt:lpstr>机器学习的部分数学基础—奇异值分解</vt:lpstr>
      <vt:lpstr>机器学习的部分数学基础—概率分布</vt:lpstr>
      <vt:lpstr>机器学习的部分数学基础—概率分布</vt:lpstr>
      <vt:lpstr>机器学习的部分数学基础—概率分布</vt:lpstr>
      <vt:lpstr>机器学习的部分数学基础—KL散度</vt:lpstr>
      <vt:lpstr>机器学习的部分数学基础—优化</vt:lpstr>
      <vt:lpstr>机器学习的部分数学基础—优化</vt:lpstr>
      <vt:lpstr>机器学习的部分数学基础—凸函数</vt:lpstr>
      <vt:lpstr>机器学习的部分数学基础—凸函数</vt:lpstr>
      <vt:lpstr>机器学习的部分数学基础—凸函数</vt:lpstr>
      <vt:lpstr>机器学习的部分数学基础—凸函数</vt:lpstr>
      <vt:lpstr>机器学习的部分数学基础—凸优化</vt:lpstr>
      <vt:lpstr>机器学习的部分数学基础—凸优化</vt:lpstr>
      <vt:lpstr>机器学习的部分数学基础—凸优化</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xu ao</cp:lastModifiedBy>
  <cp:revision>675</cp:revision>
  <dcterms:created xsi:type="dcterms:W3CDTF">2020-09-10T02:05:53Z</dcterms:created>
  <dcterms:modified xsi:type="dcterms:W3CDTF">2022-11-06T09:26:48Z</dcterms:modified>
</cp:coreProperties>
</file>